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39"/>
  </p:notesMasterIdLst>
  <p:sldIdLst>
    <p:sldId id="294" r:id="rId2"/>
    <p:sldId id="353" r:id="rId3"/>
    <p:sldId id="256" r:id="rId4"/>
    <p:sldId id="257" r:id="rId5"/>
    <p:sldId id="367" r:id="rId6"/>
    <p:sldId id="373" r:id="rId7"/>
    <p:sldId id="331" r:id="rId8"/>
    <p:sldId id="366" r:id="rId9"/>
    <p:sldId id="371" r:id="rId10"/>
    <p:sldId id="374" r:id="rId11"/>
    <p:sldId id="318" r:id="rId12"/>
    <p:sldId id="363" r:id="rId13"/>
    <p:sldId id="365" r:id="rId14"/>
    <p:sldId id="352" r:id="rId15"/>
    <p:sldId id="336" r:id="rId16"/>
    <p:sldId id="348" r:id="rId17"/>
    <p:sldId id="349" r:id="rId18"/>
    <p:sldId id="350" r:id="rId19"/>
    <p:sldId id="369" r:id="rId20"/>
    <p:sldId id="359" r:id="rId21"/>
    <p:sldId id="355" r:id="rId22"/>
    <p:sldId id="364" r:id="rId23"/>
    <p:sldId id="357" r:id="rId24"/>
    <p:sldId id="351" r:id="rId25"/>
    <p:sldId id="375" r:id="rId26"/>
    <p:sldId id="360" r:id="rId27"/>
    <p:sldId id="339" r:id="rId28"/>
    <p:sldId id="376" r:id="rId29"/>
    <p:sldId id="377" r:id="rId30"/>
    <p:sldId id="378" r:id="rId31"/>
    <p:sldId id="300" r:id="rId32"/>
    <p:sldId id="265" r:id="rId33"/>
    <p:sldId id="267" r:id="rId34"/>
    <p:sldId id="341" r:id="rId35"/>
    <p:sldId id="326" r:id="rId36"/>
    <p:sldId id="320" r:id="rId37"/>
    <p:sldId id="36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91" autoAdjust="0"/>
  </p:normalViewPr>
  <p:slideViewPr>
    <p:cSldViewPr>
      <p:cViewPr>
        <p:scale>
          <a:sx n="102" d="100"/>
          <a:sy n="102" d="100"/>
        </p:scale>
        <p:origin x="-23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E9AE4-3E0A-4E66-BE5A-5D09CD05BABD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A6812-D9EC-4287-A246-BF8360916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389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A6812-D9EC-4287-A246-BF8360916C8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856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A6812-D9EC-4287-A246-BF8360916C8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01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A6812-D9EC-4287-A246-BF8360916C8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244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Full Steam Ahead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A6812-D9EC-4287-A246-BF8360916C8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41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Shopping list for life. We forget.</a:t>
            </a:r>
            <a:r>
              <a:rPr lang="en-GB" baseline="0" dirty="0"/>
              <a:t> 5 p bags.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A6812-D9EC-4287-A246-BF8360916C8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730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A6812-D9EC-4287-A246-BF8360916C8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829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A6812-D9EC-4287-A246-BF8360916C8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922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A6812-D9EC-4287-A246-BF8360916C85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613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A6812-D9EC-4287-A246-BF8360916C85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090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A6812-D9EC-4287-A246-BF8360916C85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564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A6812-D9EC-4287-A246-BF8360916C85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313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A6812-D9EC-4287-A246-BF8360916C8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7350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A6812-D9EC-4287-A246-BF8360916C85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4794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A6812-D9EC-4287-A246-BF8360916C85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223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A6812-D9EC-4287-A246-BF8360916C85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020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A6812-D9EC-4287-A246-BF8360916C8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491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A6812-D9EC-4287-A246-BF8360916C8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595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A6812-D9EC-4287-A246-BF8360916C8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11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A6812-D9EC-4287-A246-BF8360916C8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326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A6812-D9EC-4287-A246-BF8360916C8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487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A6812-D9EC-4287-A246-BF8360916C8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265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A6812-D9EC-4287-A246-BF8360916C8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032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99697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3831-B66B-4740-9115-B125AD87578C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4289334"/>
            <a:ext cx="895401" cy="640080"/>
          </a:xfrm>
        </p:spPr>
        <p:txBody>
          <a:bodyPr/>
          <a:lstStyle>
            <a:lvl1pPr>
              <a:defRPr sz="2800"/>
            </a:lvl1pPr>
          </a:lstStyle>
          <a:p>
            <a:fld id="{E54E1B08-8384-438B-BC85-5988031B78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3831-B66B-4740-9115-B125AD87578C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1B08-8384-438B-BC85-5988031B786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3831-B66B-4740-9115-B125AD87578C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1B08-8384-438B-BC85-5988031B7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29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121408"/>
            <a:ext cx="75438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4813831-B66B-4740-9115-B125AD87578C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54E1B08-8384-438B-BC85-5988031B7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848872" cy="2426273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Baskerville Old Face" panose="02020602080505020303" pitchFamily="18" charset="0"/>
              </a:rPr>
              <a:t/>
            </a:r>
            <a:br>
              <a:rPr lang="en-GB" sz="6600" dirty="0">
                <a:latin typeface="Baskerville Old Face" panose="02020602080505020303" pitchFamily="18" charset="0"/>
              </a:rPr>
            </a:br>
            <a:r>
              <a:rPr lang="en-GB" sz="6600" dirty="0">
                <a:latin typeface="Baskerville Old Face" panose="02020602080505020303" pitchFamily="18" charset="0"/>
              </a:rPr>
              <a:t>POSITIVE PLENARY </a:t>
            </a:r>
            <a:br>
              <a:rPr lang="en-GB" sz="6600" dirty="0">
                <a:latin typeface="Baskerville Old Face" panose="02020602080505020303" pitchFamily="18" charset="0"/>
              </a:rPr>
            </a:br>
            <a:r>
              <a:rPr lang="en-GB" sz="3600" dirty="0"/>
              <a:t>Session 1 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4797152"/>
            <a:ext cx="6660232" cy="2045537"/>
          </a:xfrm>
        </p:spPr>
        <p:txBody>
          <a:bodyPr>
            <a:normAutofit fontScale="92500" lnSpcReduction="20000"/>
          </a:bodyPr>
          <a:lstStyle/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r>
              <a:rPr lang="en-GB" sz="3400" dirty="0">
                <a:latin typeface="Baskerville Old Face" panose="02020602080505020303" pitchFamily="18" charset="0"/>
              </a:rPr>
              <a:t>Speaker: Sharon Amesu </a:t>
            </a:r>
          </a:p>
          <a:p>
            <a:pPr algn="l"/>
            <a:r>
              <a:rPr lang="en-GB" sz="3400" dirty="0">
                <a:latin typeface="Baskerville Old Face" panose="02020602080505020303" pitchFamily="18" charset="0"/>
              </a:rPr>
              <a:t>Licensed Facilitator for Care for the Family</a:t>
            </a:r>
          </a:p>
          <a:p>
            <a:pPr algn="l"/>
            <a:endParaRPr lang="en-GB" sz="3400" dirty="0">
              <a:latin typeface="Baskerville Old Face" panose="02020602080505020303" pitchFamily="18" charset="0"/>
            </a:endParaRPr>
          </a:p>
          <a:p>
            <a:pPr algn="l"/>
            <a:endParaRPr lang="en-GB" sz="3400" b="1" dirty="0">
              <a:solidFill>
                <a:schemeClr val="accent2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13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B36E401-0856-47AF-98CC-0E6867FCA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What are the top 3 challenges you face in modern life as a parent?</a:t>
            </a:r>
          </a:p>
          <a:p>
            <a:pPr marL="0" indent="0">
              <a:buNone/>
            </a:pPr>
            <a:r>
              <a:rPr lang="en-GB" sz="3600" dirty="0"/>
              <a:t>Discuss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CA61953-5975-4A03-B033-3824815F4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029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104" y="260648"/>
            <a:ext cx="7543800" cy="1609344"/>
          </a:xfrm>
        </p:spPr>
        <p:txBody>
          <a:bodyPr>
            <a:normAutofit/>
          </a:bodyPr>
          <a:lstStyle/>
          <a:p>
            <a:endParaRPr lang="en-GB" sz="1400" dirty="0">
              <a:latin typeface="Baskerville Old Face" panose="020206020805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3459840"/>
          </a:xfrm>
        </p:spPr>
        <p:txBody>
          <a:bodyPr/>
          <a:lstStyle/>
          <a:p>
            <a:pPr marL="109728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848872" cy="3312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3260" y="5013176"/>
            <a:ext cx="61286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Baskerville Old Face" panose="02020602080505020303" pitchFamily="18" charset="0"/>
              </a:rPr>
              <a:t>“The unexamined life is not worth living.”</a:t>
            </a:r>
          </a:p>
          <a:p>
            <a:r>
              <a:rPr lang="en-GB" sz="2800" dirty="0">
                <a:latin typeface="Baskerville Old Face" panose="02020602080505020303" pitchFamily="18" charset="0"/>
              </a:rPr>
              <a:t>Socrates</a:t>
            </a:r>
          </a:p>
        </p:txBody>
      </p:sp>
    </p:spTree>
    <p:extLst>
      <p:ext uri="{BB962C8B-B14F-4D97-AF65-F5344CB8AC3E}">
        <p14:creationId xmlns:p14="http://schemas.microsoft.com/office/powerpoint/2010/main" val="337156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3597990"/>
            <a:ext cx="3183160" cy="248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412776"/>
            <a:ext cx="691888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Baskerville Old Face" panose="02020602080505020303" pitchFamily="18" charset="0"/>
              </a:rPr>
              <a:t>Seven Habits of Highly Effective Families</a:t>
            </a:r>
          </a:p>
          <a:p>
            <a:endParaRPr lang="en-GB" sz="2000" b="1" dirty="0">
              <a:latin typeface="Baskerville Old Face" panose="02020602080505020303" pitchFamily="18" charset="0"/>
            </a:endParaRPr>
          </a:p>
          <a:p>
            <a:r>
              <a:rPr lang="en-GB" sz="2800" b="1" dirty="0">
                <a:latin typeface="Baskerville Old Face" panose="02020602080505020303" pitchFamily="18" charset="0"/>
              </a:rPr>
              <a:t>#2 Begin with the End in Mind</a:t>
            </a:r>
          </a:p>
          <a:p>
            <a:endParaRPr lang="en-GB" sz="2800" b="1" dirty="0">
              <a:latin typeface="Baskerville Old Face" panose="02020602080505020303" pitchFamily="18" charset="0"/>
            </a:endParaRPr>
          </a:p>
          <a:p>
            <a:r>
              <a:rPr lang="en-GB" sz="2800" b="1" dirty="0">
                <a:latin typeface="Baskerville Old Face" panose="02020602080505020303" pitchFamily="18" charset="0"/>
              </a:rPr>
              <a:t>Stephen Covey</a:t>
            </a:r>
          </a:p>
        </p:txBody>
      </p:sp>
    </p:spTree>
    <p:extLst>
      <p:ext uri="{BB962C8B-B14F-4D97-AF65-F5344CB8AC3E}">
        <p14:creationId xmlns:p14="http://schemas.microsoft.com/office/powerpoint/2010/main" val="3028775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83770"/>
            <a:ext cx="8229600" cy="4090459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r>
              <a:rPr lang="en-GB" sz="4400" dirty="0">
                <a:latin typeface="Baskerville Old Face" panose="02020602080505020303" pitchFamily="18" charset="0"/>
                <a:cs typeface="Arial" panose="020B0604020202020204" pitchFamily="34" charset="0"/>
              </a:rPr>
              <a:t>What is the goal of parenting?</a:t>
            </a:r>
          </a:p>
          <a:p>
            <a:pPr marL="109728" indent="0" algn="ctr">
              <a:buNone/>
            </a:pPr>
            <a:endParaRPr lang="en-GB" sz="4400" dirty="0">
              <a:latin typeface="Baskerville Old Face" panose="02020602080505020303" pitchFamily="18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GB" sz="4400" dirty="0">
                <a:latin typeface="Baskerville Old Face" panose="02020602080505020303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3853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968552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GB" sz="2800" dirty="0">
                <a:latin typeface="Baskerville Old Face" panose="02020602080505020303" pitchFamily="18" charset="0"/>
              </a:rPr>
              <a:t>What would you say are the main influences on your Parenting?</a:t>
            </a:r>
          </a:p>
          <a:p>
            <a:pPr marL="109728" indent="0">
              <a:buNone/>
            </a:pPr>
            <a:endParaRPr lang="en-GB" sz="2800" dirty="0">
              <a:latin typeface="Baskerville Old Face" panose="02020602080505020303" pitchFamily="18" charset="0"/>
            </a:endParaRPr>
          </a:p>
          <a:p>
            <a:pPr marL="109728" indent="0">
              <a:buNone/>
            </a:pPr>
            <a:r>
              <a:rPr lang="en-GB" sz="2800" dirty="0">
                <a:latin typeface="Baskerville Old Face" panose="02020602080505020303" pitchFamily="18" charset="0"/>
              </a:rPr>
              <a:t>Cultural/ Societal/ Religious/ Personalities/Relationships</a:t>
            </a:r>
          </a:p>
          <a:p>
            <a:pPr marL="109728" indent="0">
              <a:buNone/>
            </a:pPr>
            <a:r>
              <a:rPr lang="en-GB" sz="2800" dirty="0">
                <a:latin typeface="Baskerville Old Face" panose="02020602080505020303" pitchFamily="18" charset="0"/>
              </a:rPr>
              <a:t>Social Media</a:t>
            </a:r>
          </a:p>
          <a:p>
            <a:pPr marL="109728" indent="0">
              <a:buNone/>
            </a:pPr>
            <a:r>
              <a:rPr lang="en-GB" sz="2800" dirty="0">
                <a:latin typeface="Baskerville Old Face" panose="02020602080505020303" pitchFamily="18" charset="0"/>
              </a:rPr>
              <a:t>Marketing</a:t>
            </a:r>
          </a:p>
          <a:p>
            <a:pPr marL="109728" indent="0">
              <a:buNone/>
            </a:pPr>
            <a:r>
              <a:rPr lang="en-GB" sz="2800" dirty="0">
                <a:latin typeface="Baskerville Old Face" panose="02020602080505020303" pitchFamily="18" charset="0"/>
              </a:rPr>
              <a:t>Soap Operas (TV)</a:t>
            </a:r>
          </a:p>
          <a:p>
            <a:pPr marL="109728" indent="0">
              <a:buNone/>
            </a:pPr>
            <a:r>
              <a:rPr lang="en-GB" sz="2800" dirty="0">
                <a:latin typeface="Baskerville Old Face" panose="02020602080505020303" pitchFamily="18" charset="0"/>
              </a:rPr>
              <a:t>Film</a:t>
            </a:r>
          </a:p>
          <a:p>
            <a:pPr marL="109728" indent="0">
              <a:buNone/>
            </a:pPr>
            <a:r>
              <a:rPr lang="en-GB" sz="2800" dirty="0">
                <a:latin typeface="Baskerville Old Face" panose="02020602080505020303" pitchFamily="18" charset="0"/>
              </a:rPr>
              <a:t>Music Industry</a:t>
            </a:r>
          </a:p>
          <a:p>
            <a:pPr marL="109728" indent="0">
              <a:buNone/>
            </a:pPr>
            <a:r>
              <a:rPr lang="en-GB" sz="2800" dirty="0">
                <a:latin typeface="Baskerville Old Face" panose="02020602080505020303" pitchFamily="18" charset="0"/>
              </a:rPr>
              <a:t>Colleagues</a:t>
            </a:r>
          </a:p>
          <a:p>
            <a:pPr marL="109728" indent="0">
              <a:buNone/>
            </a:pPr>
            <a:r>
              <a:rPr lang="en-GB" sz="2800" dirty="0">
                <a:latin typeface="Baskerville Old Face" panose="02020602080505020303" pitchFamily="18" charset="0"/>
              </a:rPr>
              <a:t>Work Environment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0"/>
            <a:ext cx="7543800" cy="1609344"/>
          </a:xfrm>
        </p:spPr>
        <p:txBody>
          <a:bodyPr>
            <a:normAutofit/>
          </a:bodyPr>
          <a:lstStyle/>
          <a:p>
            <a:endParaRPr lang="en-GB" sz="1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9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“What is my parenting mission, my parenting philosophy? How do I manifest this in my everyday interaction with my child? Have I mapped out a thoughtful, mindful mission, as I would were I running a major organization?” </a:t>
            </a:r>
          </a:p>
          <a:p>
            <a:pPr marL="109728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― </a:t>
            </a:r>
            <a:r>
              <a:rPr lang="en-GB" b="1" dirty="0" err="1">
                <a:latin typeface="Baskerville Old Face" panose="02020602080505020303" pitchFamily="18" charset="0"/>
              </a:rPr>
              <a:t>Shefali</a:t>
            </a:r>
            <a:r>
              <a:rPr lang="en-GB" b="1" dirty="0">
                <a:latin typeface="Baskerville Old Face" panose="02020602080505020303" pitchFamily="18" charset="0"/>
              </a:rPr>
              <a:t> </a:t>
            </a:r>
            <a:r>
              <a:rPr lang="en-GB" b="1" dirty="0" err="1">
                <a:latin typeface="Baskerville Old Face" panose="02020602080505020303" pitchFamily="18" charset="0"/>
              </a:rPr>
              <a:t>Tsabary</a:t>
            </a:r>
            <a:r>
              <a:rPr lang="en-GB" b="1" dirty="0">
                <a:latin typeface="Baskerville Old Face" panose="02020602080505020303" pitchFamily="18" charset="0"/>
              </a:rPr>
              <a:t>, The Conscious Parent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1400" dirty="0">
              <a:latin typeface="Baskerville Old Face" panose="02020602080505020303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185">
            <a:off x="6051107" y="4375542"/>
            <a:ext cx="2834694" cy="21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138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ron\AppData\Local\Microsoft\Windows\INetCache\IE\YXR3MVN3\1364143_4559cd71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1628800"/>
            <a:ext cx="6072206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692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13384"/>
            <a:ext cx="8640960" cy="554461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b="1" dirty="0">
                <a:latin typeface="Baskerville Old Face" panose="02020602080505020303" pitchFamily="18" charset="0"/>
              </a:rPr>
              <a:t>A mission statement sets out the long-term direction of the organisation. </a:t>
            </a:r>
          </a:p>
          <a:p>
            <a:pPr marL="109728" indent="0">
              <a:buNone/>
            </a:pPr>
            <a:endParaRPr lang="en-GB" b="1" dirty="0">
              <a:latin typeface="Baskerville Old Face" panose="02020602080505020303" pitchFamily="18" charset="0"/>
            </a:endParaRPr>
          </a:p>
          <a:p>
            <a:pPr marL="109728" indent="0" algn="ctr">
              <a:buNone/>
            </a:pPr>
            <a:r>
              <a:rPr lang="en-GB" b="1" dirty="0">
                <a:latin typeface="Baskerville Old Face" panose="02020602080505020303" pitchFamily="18" charset="0"/>
              </a:rPr>
              <a:t>Marks and Spencer, </a:t>
            </a:r>
            <a:r>
              <a:rPr lang="en-GB" b="1" dirty="0" err="1">
                <a:latin typeface="Baskerville Old Face" panose="02020602080505020303" pitchFamily="18" charset="0"/>
              </a:rPr>
              <a:t>Poundland</a:t>
            </a:r>
            <a:r>
              <a:rPr lang="en-GB" b="1" dirty="0">
                <a:latin typeface="Baskerville Old Face" panose="02020602080505020303" pitchFamily="18" charset="0"/>
              </a:rPr>
              <a:t>, Asda </a:t>
            </a:r>
          </a:p>
          <a:p>
            <a:pPr marL="109728" indent="0">
              <a:buNone/>
            </a:pPr>
            <a:endParaRPr lang="en-GB" b="1" dirty="0">
              <a:latin typeface="Baskerville Old Face" panose="02020602080505020303" pitchFamily="18" charset="0"/>
            </a:endParaRPr>
          </a:p>
          <a:p>
            <a:pPr marL="109728" indent="0">
              <a:buNone/>
            </a:pPr>
            <a:r>
              <a:rPr lang="en-GB" b="1" i="1" dirty="0">
                <a:latin typeface="Baskerville Old Face" panose="02020602080505020303" pitchFamily="18" charset="0"/>
              </a:rPr>
              <a:t>1.”to be Britain's best-value retailer exceeding customer needs always‘”.</a:t>
            </a:r>
          </a:p>
          <a:p>
            <a:pPr marL="109728" indent="0">
              <a:buNone/>
            </a:pPr>
            <a:endParaRPr lang="en-GB" b="1" i="1" dirty="0">
              <a:latin typeface="Baskerville Old Face" panose="02020602080505020303" pitchFamily="18" charset="0"/>
            </a:endParaRPr>
          </a:p>
          <a:p>
            <a:pPr marL="109728" indent="0">
              <a:buNone/>
            </a:pPr>
            <a:r>
              <a:rPr lang="en-GB" b="1" i="1" dirty="0">
                <a:latin typeface="Baskerville Old Face" panose="02020602080505020303" pitchFamily="18" charset="0"/>
              </a:rPr>
              <a:t>2. “To create a retail environment that offers unbelievable value and variety and satisfies customers of every lifestyle.”</a:t>
            </a:r>
          </a:p>
          <a:p>
            <a:pPr marL="109728" indent="0">
              <a:buNone/>
            </a:pPr>
            <a:endParaRPr lang="en-GB" b="1" i="1" dirty="0">
              <a:latin typeface="Baskerville Old Face" panose="02020602080505020303" pitchFamily="18" charset="0"/>
            </a:endParaRPr>
          </a:p>
          <a:p>
            <a:pPr marL="109728" indent="0">
              <a:buNone/>
            </a:pPr>
            <a:r>
              <a:rPr lang="en-GB" b="1" i="1" dirty="0">
                <a:latin typeface="Baskerville Old Face" panose="02020602080505020303" pitchFamily="18" charset="0"/>
              </a:rPr>
              <a:t>3. “To be the standard against which others are measured, to make aspirational quality accessible to all and quality value, service, innovation and trust.”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36712"/>
          </a:xfrm>
        </p:spPr>
        <p:txBody>
          <a:bodyPr>
            <a:normAutofit/>
          </a:bodyPr>
          <a:lstStyle/>
          <a:p>
            <a:endParaRPr lang="en-GB" sz="1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38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/>
              <a:t>1.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/>
              <a:t>2.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/>
              <a:t>3.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1400" dirty="0">
              <a:latin typeface="Baskerville Old Face" panose="02020602080505020303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1176">
            <a:off x="1331640" y="1898107"/>
            <a:ext cx="184785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73" y="3111189"/>
            <a:ext cx="24574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62" y="4365104"/>
            <a:ext cx="1676462" cy="97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779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543800" cy="1609344"/>
          </a:xfrm>
        </p:spPr>
        <p:txBody>
          <a:bodyPr/>
          <a:lstStyle/>
          <a:p>
            <a:r>
              <a:rPr lang="en-GB" dirty="0"/>
              <a:t>Family Vision</a:t>
            </a:r>
            <a:br>
              <a:rPr lang="en-GB" dirty="0"/>
            </a:br>
            <a:r>
              <a:rPr lang="en-GB" dirty="0"/>
              <a:t>and mission</a:t>
            </a:r>
          </a:p>
        </p:txBody>
      </p:sp>
    </p:spTree>
    <p:extLst>
      <p:ext uri="{BB962C8B-B14F-4D97-AF65-F5344CB8AC3E}">
        <p14:creationId xmlns:p14="http://schemas.microsoft.com/office/powerpoint/2010/main" val="264474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84784"/>
            <a:ext cx="9217024" cy="537321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3200" dirty="0">
                <a:latin typeface="Baskerville Old Face" panose="02020602080505020303" pitchFamily="18" charset="0"/>
              </a:rPr>
              <a:t>Part 1: Rekindling the Passion of the Educator</a:t>
            </a:r>
          </a:p>
          <a:p>
            <a:pPr marL="109728" indent="0">
              <a:buNone/>
            </a:pPr>
            <a:r>
              <a:rPr lang="en-GB" sz="3200" dirty="0">
                <a:latin typeface="Baskerville Old Face" panose="02020602080505020303" pitchFamily="18" charset="0"/>
              </a:rPr>
              <a:t>Part 2: Harnessing Parent Potential. </a:t>
            </a:r>
            <a:r>
              <a:rPr lang="en-GB" sz="32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22/11/17</a:t>
            </a:r>
            <a:endParaRPr lang="en-GB" sz="3200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pPr marL="109728" indent="0">
              <a:buNone/>
            </a:pPr>
            <a:r>
              <a:rPr lang="en-GB" sz="3200" dirty="0">
                <a:latin typeface="Baskerville Old Face" panose="02020602080505020303" pitchFamily="18" charset="0"/>
              </a:rPr>
              <a:t>Part 3: Building Resilience in Kids. </a:t>
            </a:r>
            <a:r>
              <a:rPr lang="en-GB" sz="32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6/12/17</a:t>
            </a:r>
            <a:endParaRPr lang="en-GB" sz="3200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pPr marL="109728" indent="0">
              <a:buNone/>
            </a:pPr>
            <a:endParaRPr lang="en-GB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9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916832"/>
            <a:ext cx="8291264" cy="4738531"/>
          </a:xfrm>
        </p:spPr>
        <p:txBody>
          <a:bodyPr/>
          <a:lstStyle/>
          <a:p>
            <a:pPr marL="109728" indent="0">
              <a:buNone/>
            </a:pPr>
            <a:r>
              <a:rPr lang="en-GB" sz="2800" dirty="0"/>
              <a:t>“</a:t>
            </a:r>
            <a:r>
              <a:rPr lang="en-GB" sz="2800" dirty="0">
                <a:latin typeface="Baskerville Old Face" panose="02020602080505020303" pitchFamily="18" charset="0"/>
              </a:rPr>
              <a:t>A family mission statement is a combined, unified expression from all family members of what your family is all about- what you really want to do and be- and the principles you choose to govern your life.”</a:t>
            </a:r>
          </a:p>
          <a:p>
            <a:pPr marL="109728" indent="0">
              <a:buNone/>
            </a:pPr>
            <a:endParaRPr lang="en-GB" dirty="0">
              <a:latin typeface="Baskerville Old Face" panose="02020602080505020303" pitchFamily="18" charset="0"/>
            </a:endParaRPr>
          </a:p>
          <a:p>
            <a:pPr marL="109728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Steven Covey</a:t>
            </a:r>
          </a:p>
          <a:p>
            <a:pPr marL="109728" indent="0">
              <a:buNone/>
            </a:pPr>
            <a:endParaRPr lang="en-GB" dirty="0">
              <a:latin typeface="Baskerville Old Face" panose="02020602080505020303" pitchFamily="18" charset="0"/>
            </a:endParaRPr>
          </a:p>
          <a:p>
            <a:pPr marL="109728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Seven Habits of Highly Effective Families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endParaRPr lang="en-GB" sz="1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21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556793"/>
            <a:ext cx="8435280" cy="530120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800" b="1" dirty="0">
                <a:latin typeface="Baskerville Old Face" panose="02020602080505020303" pitchFamily="18" charset="0"/>
              </a:rPr>
              <a:t>Family Coaching Questions:</a:t>
            </a:r>
          </a:p>
          <a:p>
            <a:pPr marL="109728" indent="0">
              <a:buNone/>
            </a:pPr>
            <a:r>
              <a:rPr lang="en-GB" sz="2800" dirty="0">
                <a:latin typeface="Baskerville Old Face" panose="02020602080505020303" pitchFamily="18" charset="0"/>
              </a:rPr>
              <a:t>What does family mean to you?</a:t>
            </a:r>
          </a:p>
          <a:p>
            <a:pPr marL="109728" indent="0">
              <a:buNone/>
            </a:pPr>
            <a:r>
              <a:rPr lang="en-GB" sz="2800" dirty="0">
                <a:latin typeface="Baskerville Old Face" panose="02020602080505020303" pitchFamily="18" charset="0"/>
              </a:rPr>
              <a:t>What are some things you really like about your family?</a:t>
            </a:r>
          </a:p>
          <a:p>
            <a:pPr marL="109728" indent="0">
              <a:buNone/>
            </a:pPr>
            <a:r>
              <a:rPr lang="en-GB" sz="2800" dirty="0">
                <a:latin typeface="Baskerville Old Face" panose="02020602080505020303" pitchFamily="18" charset="0"/>
              </a:rPr>
              <a:t>What kind of family do you want </a:t>
            </a:r>
            <a:r>
              <a:rPr lang="en-GB" sz="2800">
                <a:latin typeface="Baskerville Old Face" panose="02020602080505020303" pitchFamily="18" charset="0"/>
              </a:rPr>
              <a:t>to be?</a:t>
            </a:r>
            <a:endParaRPr lang="en-GB" sz="2800" dirty="0">
              <a:latin typeface="Baskerville Old Face" panose="02020602080505020303" pitchFamily="18" charset="0"/>
            </a:endParaRPr>
          </a:p>
          <a:p>
            <a:pPr marL="109728" indent="0">
              <a:buNone/>
            </a:pPr>
            <a:r>
              <a:rPr lang="en-GB" sz="2800" dirty="0">
                <a:latin typeface="Baskerville Old Face" panose="02020602080505020303" pitchFamily="18" charset="0"/>
              </a:rPr>
              <a:t>What kind of feeling do we want to have in our home?</a:t>
            </a:r>
          </a:p>
          <a:p>
            <a:pPr marL="109728" indent="0">
              <a:buNone/>
            </a:pPr>
            <a:r>
              <a:rPr lang="en-GB" sz="2800" dirty="0">
                <a:latin typeface="Baskerville Old Face" panose="02020602080505020303" pitchFamily="18" charset="0"/>
              </a:rPr>
              <a:t>What kind of home would you like to invite your friend too?</a:t>
            </a:r>
          </a:p>
          <a:p>
            <a:pPr marL="109728" indent="0">
              <a:buNone/>
            </a:pPr>
            <a:r>
              <a:rPr lang="en-GB" sz="2800" dirty="0">
                <a:latin typeface="Baskerville Old Face" panose="02020602080505020303" pitchFamily="18" charset="0"/>
              </a:rPr>
              <a:t>What makes you want to be at home instead of someone else’s house?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1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208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4400" dirty="0">
                <a:latin typeface="Baskerville Old Face" panose="02020602080505020303" pitchFamily="18" charset="0"/>
              </a:rPr>
              <a:t>Get a clear Vision for yourself and for your family.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638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954555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GB" sz="3000" b="1" dirty="0">
                <a:latin typeface="Baskerville Old Face" panose="02020602080505020303" pitchFamily="18" charset="0"/>
              </a:rPr>
              <a:t>What is a Mission Statement?</a:t>
            </a:r>
          </a:p>
          <a:p>
            <a:pPr marL="109728" indent="0">
              <a:buNone/>
            </a:pPr>
            <a:endParaRPr lang="en-GB" dirty="0">
              <a:latin typeface="Baskerville Old Face" panose="02020602080505020303" pitchFamily="18" charset="0"/>
            </a:endParaRPr>
          </a:p>
          <a:p>
            <a:pPr marL="109728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A Mission statement:</a:t>
            </a:r>
          </a:p>
          <a:p>
            <a:pPr marL="109728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Defines the present state or purpose of an organization;</a:t>
            </a:r>
          </a:p>
          <a:p>
            <a:pPr marL="109728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Answers three questions about why an organization exists -</a:t>
            </a:r>
          </a:p>
          <a:p>
            <a:pPr marL="109728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WHAT it does;</a:t>
            </a:r>
          </a:p>
          <a:p>
            <a:pPr marL="109728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WHO it does it for; and</a:t>
            </a:r>
          </a:p>
          <a:p>
            <a:pPr marL="109728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HOW it does what it does.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62074"/>
          </a:xfrm>
        </p:spPr>
        <p:txBody>
          <a:bodyPr>
            <a:normAutofit/>
          </a:bodyPr>
          <a:lstStyle/>
          <a:p>
            <a:endParaRPr lang="en-GB" sz="1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588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9146" y="1422105"/>
            <a:ext cx="8229600" cy="524258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800" dirty="0">
                <a:latin typeface="Baskerville Old Face" panose="02020602080505020303" pitchFamily="18" charset="0"/>
              </a:rPr>
              <a:t>Our Family Vision Statement: Discuss</a:t>
            </a:r>
          </a:p>
          <a:p>
            <a:pPr marL="109728" indent="0">
              <a:buNone/>
            </a:pPr>
            <a:endParaRPr lang="en-GB" sz="4000" dirty="0"/>
          </a:p>
          <a:p>
            <a:pPr marL="109728" indent="0">
              <a:buNone/>
            </a:pP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738" y="764704"/>
            <a:ext cx="8229600" cy="274042"/>
          </a:xfrm>
        </p:spPr>
        <p:txBody>
          <a:bodyPr>
            <a:noAutofit/>
          </a:bodyPr>
          <a:lstStyle/>
          <a:p>
            <a:endParaRPr lang="en-GB" sz="1400" dirty="0"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5"/>
            <a:ext cx="7776864" cy="447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946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DDF146C-5B42-4EF3-B8C1-01E35E55C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/>
              <a:t>Who do you want to be as a parent?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23EAA1C-1AB0-439D-B4E1-EE3F5F90C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7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88254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3600" b="1" dirty="0">
                <a:latin typeface="Baskerville Old Face" panose="02020602080505020303" pitchFamily="18" charset="0"/>
              </a:rPr>
              <a:t>Reflecting back on your childhood, who was the most significant adult in your life and why?</a:t>
            </a:r>
          </a:p>
          <a:p>
            <a:pPr marL="109728" indent="0">
              <a:buNone/>
            </a:pPr>
            <a:endParaRPr lang="en-GB" sz="3600" b="1" dirty="0">
              <a:latin typeface="Baskerville Old Face" panose="02020602080505020303" pitchFamily="18" charset="0"/>
            </a:endParaRPr>
          </a:p>
          <a:p>
            <a:pPr marL="109728" indent="0">
              <a:buNone/>
            </a:pPr>
            <a:r>
              <a:rPr lang="en-GB" sz="3600" b="1" dirty="0">
                <a:latin typeface="Baskerville Old Face" panose="02020602080505020303" pitchFamily="18" charset="0"/>
              </a:rPr>
              <a:t>What single word or phrase would you use to describe them?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endParaRPr lang="en-GB" sz="1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576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sz="2800" dirty="0">
                <a:latin typeface="Baskerville Old Face" panose="02020602080505020303" pitchFamily="18" charset="0"/>
              </a:rPr>
              <a:t>“Most of us are so busy trying to meet multiple and often overwhelming demands that we neglect to carve out the time and space we need..”</a:t>
            </a:r>
          </a:p>
          <a:p>
            <a:pPr marL="109728" indent="0">
              <a:buNone/>
            </a:pPr>
            <a:endParaRPr lang="en-GB" dirty="0">
              <a:latin typeface="Baskerville Old Face" panose="02020602080505020303" pitchFamily="18" charset="0"/>
            </a:endParaRPr>
          </a:p>
          <a:p>
            <a:pPr marL="109728" indent="0">
              <a:buNone/>
            </a:pPr>
            <a:r>
              <a:rPr lang="en-GB" b="1" i="1" dirty="0">
                <a:latin typeface="Baskerville Old Face" panose="02020602080505020303" pitchFamily="18" charset="0"/>
              </a:rPr>
              <a:t>Dr Madeline Levine</a:t>
            </a:r>
          </a:p>
          <a:p>
            <a:pPr marL="109728" indent="0">
              <a:buNone/>
            </a:pPr>
            <a:r>
              <a:rPr lang="en-GB" b="1" i="1" dirty="0">
                <a:latin typeface="Baskerville Old Face" panose="02020602080505020303" pitchFamily="18" charset="0"/>
              </a:rPr>
              <a:t>Teach Your Children Well</a:t>
            </a:r>
          </a:p>
          <a:p>
            <a:pPr marL="109728" indent="0">
              <a:buNone/>
            </a:pPr>
            <a:endParaRPr lang="en-GB" b="1" i="1" dirty="0">
              <a:latin typeface="Baskerville Old Face" panose="020206020805050203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1400" dirty="0">
              <a:latin typeface="Baskerville Old Face" panose="020206020805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043">
            <a:off x="5351740" y="4054412"/>
            <a:ext cx="3162300" cy="195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295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DF3C2F1-3C67-4C00-91C1-EF546334A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548680"/>
            <a:ext cx="7734626" cy="5623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/>
              <a:t>How do we bridge the gap between where we are and where we want to be as family and in our parenting?</a:t>
            </a:r>
          </a:p>
        </p:txBody>
      </p:sp>
    </p:spTree>
    <p:extLst>
      <p:ext uri="{BB962C8B-B14F-4D97-AF65-F5344CB8AC3E}">
        <p14:creationId xmlns:p14="http://schemas.microsoft.com/office/powerpoint/2010/main" val="2546716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1901A6-09BC-4B16-A158-ED19566C2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30" y="980728"/>
            <a:ext cx="7390755" cy="50032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B1D979-7FB2-432D-8425-66E878F20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7878642" cy="540749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158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888">
            <a:off x="494589" y="2596317"/>
            <a:ext cx="3796507" cy="3024335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6776">
            <a:off x="5168890" y="2066743"/>
            <a:ext cx="3435485" cy="244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11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216D8E-20B7-4C67-BD6D-BD15915B3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552" y="620688"/>
            <a:ext cx="7806634" cy="555151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8000" b="1" dirty="0">
                <a:solidFill>
                  <a:srgbClr val="FF0000"/>
                </a:solidFill>
              </a:rPr>
              <a:t>5 Love Languages</a:t>
            </a:r>
          </a:p>
          <a:p>
            <a:pPr marL="0" indent="0">
              <a:buNone/>
            </a:pPr>
            <a:r>
              <a:rPr lang="en-GB" sz="6500" dirty="0"/>
              <a:t>-Acts of Service</a:t>
            </a:r>
          </a:p>
          <a:p>
            <a:pPr marL="0" indent="0">
              <a:buNone/>
            </a:pPr>
            <a:r>
              <a:rPr lang="en-GB" sz="6500" dirty="0"/>
              <a:t>-Quality Time</a:t>
            </a:r>
          </a:p>
          <a:p>
            <a:pPr marL="0" indent="0">
              <a:buNone/>
            </a:pPr>
            <a:r>
              <a:rPr lang="en-GB" sz="6500" dirty="0"/>
              <a:t>-Words of Affirmation</a:t>
            </a:r>
          </a:p>
          <a:p>
            <a:pPr marL="0" indent="0">
              <a:buNone/>
            </a:pPr>
            <a:r>
              <a:rPr lang="en-GB" sz="6500" dirty="0"/>
              <a:t>-Gifts</a:t>
            </a:r>
          </a:p>
          <a:p>
            <a:pPr marL="0" indent="0">
              <a:buNone/>
            </a:pPr>
            <a:r>
              <a:rPr lang="en-GB" sz="6500" dirty="0"/>
              <a:t>-Physical Touch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800" dirty="0"/>
              <a:t>www.5lovelanguages.com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8DC7A51-54F6-460A-AE68-46AD73AC6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2230375"/>
            <a:ext cx="18097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79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728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41578"/>
            <a:ext cx="8352928" cy="450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90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GB" sz="1400" b="0" i="0" u="none" strike="noStrike" baseline="0" dirty="0">
                <a:latin typeface="Baskerville Old Face" panose="02020602080505020303" pitchFamily="18" charset="0"/>
              </a:rPr>
              <a:t>Positive</a:t>
            </a:r>
            <a:r>
              <a:rPr lang="en-GB" sz="1400" b="0" i="0" u="none" strike="noStrike" dirty="0">
                <a:latin typeface="Baskerville Old Face" panose="02020602080505020303" pitchFamily="18" charset="0"/>
              </a:rPr>
              <a:t> Plenary Programme</a:t>
            </a:r>
            <a:endParaRPr lang="en-GB" sz="1400" b="0" i="0" u="none" strike="noStrike" baseline="0" dirty="0">
              <a:latin typeface="Baskerville Old Face" panose="020206020805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728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6624736" cy="391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079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28" y="332656"/>
            <a:ext cx="7543800" cy="1609344"/>
          </a:xfrm>
        </p:spPr>
        <p:txBody>
          <a:bodyPr>
            <a:normAutofit/>
          </a:bodyPr>
          <a:lstStyle/>
          <a:p>
            <a:pPr marR="0" rtl="0"/>
            <a:r>
              <a:rPr lang="en-GB" sz="1400" i="0" u="none" strike="noStrike" baseline="0" dirty="0">
                <a:latin typeface="Baskerville Old Face" panose="02020602080505020303" pitchFamily="18" charset="0"/>
              </a:rPr>
              <a:t>Positive Plenary Programme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056784" cy="45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02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8926" y="0"/>
            <a:ext cx="9152925" cy="6713984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Today was the absolute worst day ever</a:t>
            </a:r>
          </a:p>
          <a:p>
            <a:pPr marL="109728" indent="0" algn="ctr">
              <a:buNone/>
            </a:pP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And don't try to convince me that</a:t>
            </a:r>
          </a:p>
          <a:p>
            <a:pPr marL="109728" indent="0" algn="ctr">
              <a:buNone/>
            </a:pP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There's something good in every day</a:t>
            </a:r>
          </a:p>
          <a:p>
            <a:pPr marL="109728" indent="0" algn="ctr">
              <a:buNone/>
            </a:pP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Because, when you take a closer look,</a:t>
            </a:r>
          </a:p>
          <a:p>
            <a:pPr marL="109728" indent="0" algn="ctr">
              <a:buNone/>
            </a:pP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This world is a pretty evil place.</a:t>
            </a:r>
          </a:p>
          <a:p>
            <a:pPr marL="109728" indent="0" algn="ctr">
              <a:buNone/>
            </a:pP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Even if</a:t>
            </a:r>
          </a:p>
          <a:p>
            <a:pPr marL="109728" indent="0" algn="ctr">
              <a:buNone/>
            </a:pP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Some goodness does shine through once in a while</a:t>
            </a:r>
          </a:p>
          <a:p>
            <a:pPr marL="109728" indent="0" algn="ctr">
              <a:buNone/>
            </a:pP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Satisfaction and happiness don't last.</a:t>
            </a:r>
          </a:p>
          <a:p>
            <a:pPr marL="109728" indent="0" algn="ctr">
              <a:buNone/>
            </a:pP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And it's not true that</a:t>
            </a:r>
          </a:p>
          <a:p>
            <a:pPr marL="109728" indent="0" algn="ctr">
              <a:buNone/>
            </a:pP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It's all in the mind and heart</a:t>
            </a:r>
          </a:p>
          <a:p>
            <a:pPr marL="109728" indent="0" algn="ctr">
              <a:buNone/>
            </a:pP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</a:p>
          <a:p>
            <a:pPr marL="109728" indent="0" algn="ctr">
              <a:buNone/>
            </a:pP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True happiness can be attained</a:t>
            </a:r>
          </a:p>
          <a:p>
            <a:pPr marL="109728" indent="0" algn="ctr">
              <a:buNone/>
            </a:pP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Only if one's surroundings are good</a:t>
            </a:r>
          </a:p>
          <a:p>
            <a:pPr marL="109728" indent="0" algn="ctr">
              <a:buNone/>
            </a:pP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It's not true that good exists</a:t>
            </a:r>
          </a:p>
          <a:p>
            <a:pPr marL="109728" indent="0" algn="ctr">
              <a:buNone/>
            </a:pP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I'm sure you can agree that</a:t>
            </a:r>
          </a:p>
          <a:p>
            <a:pPr marL="109728" indent="0" algn="ctr">
              <a:buNone/>
            </a:pP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The reality</a:t>
            </a:r>
          </a:p>
          <a:p>
            <a:pPr marL="109728" indent="0" algn="ctr">
              <a:buNone/>
            </a:pP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Creates</a:t>
            </a:r>
          </a:p>
          <a:p>
            <a:pPr marL="109728" indent="0" algn="ctr">
              <a:buNone/>
            </a:pP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My attitude</a:t>
            </a:r>
          </a:p>
          <a:p>
            <a:pPr marL="109728" indent="0" algn="ctr">
              <a:buNone/>
            </a:pP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It's all beyond my control</a:t>
            </a:r>
          </a:p>
          <a:p>
            <a:pPr marL="109728" indent="0" algn="ctr">
              <a:buNone/>
            </a:pP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And you'll never in a million years hear me say</a:t>
            </a:r>
          </a:p>
          <a:p>
            <a:pPr marL="109728" indent="0" algn="ctr">
              <a:buNone/>
            </a:pP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Today was a very good day</a:t>
            </a:r>
          </a:p>
        </p:txBody>
      </p:sp>
    </p:spTree>
    <p:extLst>
      <p:ext uri="{BB962C8B-B14F-4D97-AF65-F5344CB8AC3E}">
        <p14:creationId xmlns:p14="http://schemas.microsoft.com/office/powerpoint/2010/main" val="18994871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43800" cy="1609344"/>
          </a:xfrm>
        </p:spPr>
        <p:txBody>
          <a:bodyPr>
            <a:normAutofit/>
          </a:bodyPr>
          <a:lstStyle/>
          <a:p>
            <a:r>
              <a:rPr lang="en-GB" sz="1400" dirty="0">
                <a:latin typeface="Baskerville Old Face" panose="02020602080505020303" pitchFamily="18" charset="0"/>
              </a:rPr>
              <a:t>Positive Plenary Programme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192" y="1268760"/>
            <a:ext cx="2736304" cy="5184576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GB" b="1" dirty="0">
                <a:latin typeface="Baskerville Old Face" panose="02020602080505020303" pitchFamily="18" charset="0"/>
              </a:rPr>
              <a:t>-Stronger immune systems and lower blood pressure;</a:t>
            </a:r>
          </a:p>
          <a:p>
            <a:pPr marL="109728" indent="0">
              <a:buNone/>
            </a:pPr>
            <a:endParaRPr lang="en-GB" b="1" dirty="0">
              <a:latin typeface="Baskerville Old Face" panose="02020602080505020303" pitchFamily="18" charset="0"/>
            </a:endParaRPr>
          </a:p>
          <a:p>
            <a:pPr marL="109728" indent="0">
              <a:buNone/>
            </a:pPr>
            <a:r>
              <a:rPr lang="en-GB" b="1" dirty="0">
                <a:latin typeface="Baskerville Old Face" panose="02020602080505020303" pitchFamily="18" charset="0"/>
              </a:rPr>
              <a:t>-Higher levels of positive emotions;</a:t>
            </a:r>
          </a:p>
          <a:p>
            <a:pPr marL="109728" indent="0">
              <a:buNone/>
            </a:pPr>
            <a:endParaRPr lang="en-GB" b="1" dirty="0">
              <a:latin typeface="Baskerville Old Face" panose="02020602080505020303" pitchFamily="18" charset="0"/>
            </a:endParaRPr>
          </a:p>
          <a:p>
            <a:pPr marL="109728" indent="0">
              <a:buNone/>
            </a:pPr>
            <a:r>
              <a:rPr lang="en-GB" b="1" dirty="0">
                <a:latin typeface="Baskerville Old Face" panose="02020602080505020303" pitchFamily="18" charset="0"/>
              </a:rPr>
              <a:t>-More joy, optimism, and happiness;</a:t>
            </a:r>
          </a:p>
          <a:p>
            <a:pPr marL="109728" indent="0">
              <a:buNone/>
            </a:pPr>
            <a:endParaRPr lang="en-GB" b="1" dirty="0">
              <a:latin typeface="Baskerville Old Face" panose="02020602080505020303" pitchFamily="18" charset="0"/>
            </a:endParaRPr>
          </a:p>
          <a:p>
            <a:pPr marL="109728" indent="0">
              <a:buNone/>
            </a:pPr>
            <a:r>
              <a:rPr lang="en-GB" b="1" dirty="0">
                <a:latin typeface="Baskerville Old Face" panose="02020602080505020303" pitchFamily="18" charset="0"/>
              </a:rPr>
              <a:t>-Acting with more generosity and compassion;</a:t>
            </a:r>
          </a:p>
          <a:p>
            <a:pPr marL="109728" indent="0">
              <a:buNone/>
            </a:pPr>
            <a:endParaRPr lang="en-GB" b="1" dirty="0">
              <a:latin typeface="Baskerville Old Face" panose="02020602080505020303" pitchFamily="18" charset="0"/>
            </a:endParaRPr>
          </a:p>
          <a:p>
            <a:pPr marL="109728" indent="0">
              <a:buNone/>
            </a:pPr>
            <a:r>
              <a:rPr lang="en-GB" b="1" dirty="0">
                <a:latin typeface="Baskerville Old Face" panose="02020602080505020303" pitchFamily="18" charset="0"/>
              </a:rPr>
              <a:t>-Feeling less lonely and isolated.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5836952" cy="389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104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80" y="0"/>
            <a:ext cx="7543800" cy="1609344"/>
          </a:xfrm>
        </p:spPr>
        <p:txBody>
          <a:bodyPr>
            <a:normAutofit/>
          </a:bodyPr>
          <a:lstStyle/>
          <a:p>
            <a:r>
              <a:rPr lang="en-GB" sz="1400" dirty="0">
                <a:latin typeface="Baskerville Old Face" panose="02020602080505020303" pitchFamily="18" charset="0"/>
              </a:rPr>
              <a:t>Positive Plenary Programme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n-GB" dirty="0"/>
          </a:p>
          <a:p>
            <a:pPr marL="109728" indent="0" algn="ctr">
              <a:buNone/>
            </a:pPr>
            <a:endParaRPr lang="en-GB" sz="3200" dirty="0"/>
          </a:p>
          <a:p>
            <a:pPr marL="109728" indent="0" algn="ctr">
              <a:buNone/>
            </a:pPr>
            <a:r>
              <a:rPr lang="en-GB" sz="3200" dirty="0">
                <a:latin typeface="Baskerville Old Face" panose="02020602080505020303" pitchFamily="18" charset="0"/>
              </a:rPr>
              <a:t>“The best quality a </a:t>
            </a:r>
            <a:r>
              <a:rPr lang="en-GB" sz="3200" b="1" i="1" dirty="0">
                <a:latin typeface="Baskerville Old Face" panose="02020602080505020303" pitchFamily="18" charset="0"/>
              </a:rPr>
              <a:t>parent</a:t>
            </a:r>
            <a:r>
              <a:rPr lang="en-GB" sz="3200" dirty="0">
                <a:latin typeface="Baskerville Old Face" panose="02020602080505020303" pitchFamily="18" charset="0"/>
              </a:rPr>
              <a:t> can offer </a:t>
            </a:r>
            <a:r>
              <a:rPr lang="en-GB" sz="3200" b="1" i="1" dirty="0">
                <a:latin typeface="Baskerville Old Face" panose="02020602080505020303" pitchFamily="18" charset="0"/>
              </a:rPr>
              <a:t>their</a:t>
            </a:r>
            <a:r>
              <a:rPr lang="en-GB" sz="3200" b="1" dirty="0">
                <a:latin typeface="Baskerville Old Face" panose="02020602080505020303" pitchFamily="18" charset="0"/>
              </a:rPr>
              <a:t> </a:t>
            </a:r>
            <a:r>
              <a:rPr lang="en-GB" sz="3200" dirty="0">
                <a:latin typeface="Baskerville Old Face" panose="02020602080505020303" pitchFamily="18" charset="0"/>
              </a:rPr>
              <a:t>child is </a:t>
            </a:r>
            <a:r>
              <a:rPr lang="en-GB" sz="3200" b="1" i="1" dirty="0">
                <a:latin typeface="Baskerville Old Face" panose="02020602080505020303" pitchFamily="18" charset="0"/>
              </a:rPr>
              <a:t>their</a:t>
            </a:r>
            <a:r>
              <a:rPr lang="en-GB" sz="3200" dirty="0">
                <a:latin typeface="Baskerville Old Face" panose="02020602080505020303" pitchFamily="18" charset="0"/>
              </a:rPr>
              <a:t> own happiness, contentment and felicity.”</a:t>
            </a:r>
          </a:p>
          <a:p>
            <a:pPr marL="109728" indent="0" algn="ctr">
              <a:buNone/>
            </a:pPr>
            <a:endParaRPr lang="en-GB" sz="3200" dirty="0">
              <a:latin typeface="Baskerville Old Face" panose="02020602080505020303" pitchFamily="18" charset="0"/>
            </a:endParaRPr>
          </a:p>
          <a:p>
            <a:pPr marL="109728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Tom Hodgkinson</a:t>
            </a:r>
          </a:p>
          <a:p>
            <a:pPr marL="109728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The Idle Parent</a:t>
            </a:r>
          </a:p>
          <a:p>
            <a:pPr marL="109728" indent="0">
              <a:buNone/>
            </a:pPr>
            <a:endParaRPr lang="en-GB" dirty="0">
              <a:latin typeface="Baskerville Old Face" panose="02020602080505020303" pitchFamily="18" charset="0"/>
            </a:endParaRPr>
          </a:p>
          <a:p>
            <a:pPr marL="109728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705678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2656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400" dirty="0"/>
              <a:t>Positive plenary programme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844824"/>
            <a:ext cx="7543800" cy="4050792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                                                                  </a:t>
            </a:r>
          </a:p>
          <a:p>
            <a:pPr marL="0" indent="0">
              <a:buNone/>
            </a:pPr>
            <a:r>
              <a:rPr lang="en-GB" b="1" dirty="0"/>
              <a:t>                                 </a:t>
            </a:r>
            <a:r>
              <a:rPr lang="en-GB" sz="2800" b="1" dirty="0">
                <a:latin typeface="Baskerville Old Face" panose="02020602080505020303" pitchFamily="18" charset="0"/>
              </a:rPr>
              <a:t>QUESTIONS?</a:t>
            </a:r>
          </a:p>
          <a:p>
            <a:pPr marL="0" indent="0">
              <a:buNone/>
            </a:pPr>
            <a:endParaRPr lang="en-GB" sz="2800" b="1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GB" sz="2800" b="1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GB" sz="2800" b="1" dirty="0">
                <a:latin typeface="Baskerville Old Face" panose="02020602080505020303" pitchFamily="18" charset="0"/>
              </a:rPr>
              <a:t>CONTRIBUTIONS?</a:t>
            </a:r>
          </a:p>
          <a:p>
            <a:pPr marL="0" indent="0">
              <a:buNone/>
            </a:pPr>
            <a:endParaRPr lang="en-GB" sz="2800" b="1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GB" sz="2800" b="1" dirty="0">
                <a:latin typeface="Baskerville Old Face" panose="02020602080505020303" pitchFamily="18" charset="0"/>
              </a:rPr>
              <a:t>                                             THOUGHTS?</a:t>
            </a:r>
          </a:p>
        </p:txBody>
      </p:sp>
    </p:spTree>
    <p:extLst>
      <p:ext uri="{BB962C8B-B14F-4D97-AF65-F5344CB8AC3E}">
        <p14:creationId xmlns:p14="http://schemas.microsoft.com/office/powerpoint/2010/main" val="320064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28800"/>
            <a:ext cx="3312368" cy="426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0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aron\AppData\Local\Microsoft\Windows\INetCache\IE\3GZJR9BU\97819247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523" y="404664"/>
            <a:ext cx="3973016" cy="325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22108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/>
              <a:t>Ups and Downs, surprises, disappointments, hopes, joys.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6" y="3293624"/>
            <a:ext cx="47525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2706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chair&#10;&#10;Description generated with very high confidence">
            <a:extLst>
              <a:ext uri="{FF2B5EF4-FFF2-40B4-BE49-F238E27FC236}">
                <a16:creationId xmlns:a16="http://schemas.microsoft.com/office/drawing/2014/main" xmlns="" id="{E7C72377-ED22-4B1F-943E-4B7DD7780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20688"/>
            <a:ext cx="2782429" cy="5011506"/>
          </a:xfrm>
        </p:spPr>
      </p:pic>
    </p:spTree>
    <p:extLst>
      <p:ext uri="{BB962C8B-B14F-4D97-AF65-F5344CB8AC3E}">
        <p14:creationId xmlns:p14="http://schemas.microsoft.com/office/powerpoint/2010/main" val="333123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628800"/>
            <a:ext cx="7950650" cy="4543400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GB" sz="4000" b="1" dirty="0">
                <a:latin typeface="Baskerville Old Face" panose="02020602080505020303" pitchFamily="18" charset="0"/>
              </a:rPr>
              <a:t>Birthing Choices</a:t>
            </a:r>
          </a:p>
          <a:p>
            <a:pPr marL="109728" indent="0">
              <a:buNone/>
            </a:pPr>
            <a:r>
              <a:rPr lang="en-GB" sz="4000" b="1" dirty="0">
                <a:latin typeface="Baskerville Old Face" panose="02020602080505020303" pitchFamily="18" charset="0"/>
              </a:rPr>
              <a:t>Breast feeding</a:t>
            </a:r>
          </a:p>
          <a:p>
            <a:pPr marL="109728" indent="0">
              <a:buNone/>
            </a:pPr>
            <a:r>
              <a:rPr lang="en-GB" sz="4000" b="1" dirty="0">
                <a:latin typeface="Baskerville Old Face" panose="02020602080505020303" pitchFamily="18" charset="0"/>
              </a:rPr>
              <a:t>Sleep in your room/ sleep alone    </a:t>
            </a:r>
          </a:p>
          <a:p>
            <a:pPr marL="109728" indent="0">
              <a:buNone/>
            </a:pPr>
            <a:r>
              <a:rPr lang="en-GB" sz="4000" b="1" dirty="0">
                <a:latin typeface="Baskerville Old Face" panose="02020602080505020303" pitchFamily="18" charset="0"/>
              </a:rPr>
              <a:t>Weaning decisions</a:t>
            </a:r>
          </a:p>
          <a:p>
            <a:pPr marL="109728" indent="0">
              <a:buNone/>
            </a:pPr>
            <a:r>
              <a:rPr lang="en-GB" sz="4000" b="1" dirty="0">
                <a:latin typeface="Baskerville Old Face" panose="02020602080505020303" pitchFamily="18" charset="0"/>
              </a:rPr>
              <a:t>Nursery/Stay at Home Parenting</a:t>
            </a:r>
          </a:p>
          <a:p>
            <a:pPr marL="109728" indent="0">
              <a:buNone/>
            </a:pPr>
            <a:r>
              <a:rPr lang="en-GB" sz="4000" b="1" dirty="0">
                <a:latin typeface="Baskerville Old Face" panose="02020602080505020303" pitchFamily="18" charset="0"/>
              </a:rPr>
              <a:t>Party decisions</a:t>
            </a:r>
          </a:p>
          <a:p>
            <a:pPr marL="109728" indent="0">
              <a:buNone/>
            </a:pPr>
            <a:r>
              <a:rPr lang="en-GB" sz="4000" b="1" dirty="0">
                <a:latin typeface="Baskerville Old Face" panose="02020602080505020303" pitchFamily="18" charset="0"/>
              </a:rPr>
              <a:t>SAT’s</a:t>
            </a:r>
          </a:p>
          <a:p>
            <a:pPr marL="109728" indent="0">
              <a:buNone/>
            </a:pPr>
            <a:r>
              <a:rPr lang="en-GB" sz="4000" b="1" dirty="0">
                <a:latin typeface="Baskerville Old Face" panose="02020602080505020303" pitchFamily="18" charset="0"/>
              </a:rPr>
              <a:t>Entrance Exams</a:t>
            </a:r>
          </a:p>
          <a:p>
            <a:pPr marL="109728" indent="0">
              <a:buNone/>
            </a:pPr>
            <a:r>
              <a:rPr lang="en-GB" sz="4000" b="1" dirty="0">
                <a:latin typeface="Baskerville Old Face" panose="02020602080505020303" pitchFamily="18" charset="0"/>
              </a:rPr>
              <a:t>University Choices</a:t>
            </a:r>
          </a:p>
          <a:p>
            <a:pPr marL="109728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04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222" y="3861048"/>
            <a:ext cx="2633102" cy="242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481AE56-C138-4ABC-96F4-EBFBA21CA6B2}"/>
              </a:ext>
            </a:extLst>
          </p:cNvPr>
          <p:cNvSpPr txBox="1"/>
          <p:nvPr/>
        </p:nvSpPr>
        <p:spPr>
          <a:xfrm>
            <a:off x="755576" y="764704"/>
            <a:ext cx="69847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“Parents are made to constantly fear that they are never doing enough to help their children succeed in a cut-throat world of work and higher education.”</a:t>
            </a:r>
          </a:p>
          <a:p>
            <a:r>
              <a:rPr lang="en-GB" sz="3200" dirty="0"/>
              <a:t>Tanith Carey</a:t>
            </a:r>
          </a:p>
          <a:p>
            <a:r>
              <a:rPr lang="en-GB" sz="3200" dirty="0"/>
              <a:t>Taming the Tiger Parent</a:t>
            </a:r>
          </a:p>
        </p:txBody>
      </p:sp>
    </p:spTree>
    <p:extLst>
      <p:ext uri="{BB962C8B-B14F-4D97-AF65-F5344CB8AC3E}">
        <p14:creationId xmlns:p14="http://schemas.microsoft.com/office/powerpoint/2010/main" val="3478083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4A8205A-7273-415C-A4F2-2816BC140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9632" y="1042359"/>
            <a:ext cx="6844481" cy="477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46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ppt6381.tmp</Template>
  <TotalTime>6762</TotalTime>
  <Words>875</Words>
  <Application>Microsoft Office PowerPoint</Application>
  <PresentationFormat>On-screen Show (4:3)</PresentationFormat>
  <Paragraphs>186</Paragraphs>
  <Slides>37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Wood Type</vt:lpstr>
      <vt:lpstr> POSITIVE PLENARY  Session 1 </vt:lpstr>
      <vt:lpstr>PowerPoint Presentation</vt:lpstr>
      <vt:lpstr>PowerPoint Presentation</vt:lpstr>
      <vt:lpstr>PowerPoint Presentation</vt:lpstr>
      <vt:lpstr>Ups and Downs, surprises, disappointments, hopes, joys.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Family Vision and 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Positive Plenary Programme</vt:lpstr>
      <vt:lpstr>Positive Plenary Programme</vt:lpstr>
      <vt:lpstr>PowerPoint Presentation</vt:lpstr>
      <vt:lpstr>Positive Plenary Programme</vt:lpstr>
      <vt:lpstr>Positive Plenary Programme</vt:lpstr>
      <vt:lpstr>Positive plenary programme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Sharon Amesu</dc:creator>
  <cp:lastModifiedBy>Stuart Hodgson</cp:lastModifiedBy>
  <cp:revision>303</cp:revision>
  <dcterms:created xsi:type="dcterms:W3CDTF">2015-04-27T13:09:47Z</dcterms:created>
  <dcterms:modified xsi:type="dcterms:W3CDTF">2017-12-07T10:32:49Z</dcterms:modified>
</cp:coreProperties>
</file>