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handoutMasterIdLst>
    <p:handoutMasterId r:id="rId18"/>
  </p:handoutMasterIdLst>
  <p:sldIdLst>
    <p:sldId id="263" r:id="rId2"/>
    <p:sldId id="265" r:id="rId3"/>
    <p:sldId id="264" r:id="rId4"/>
    <p:sldId id="267" r:id="rId5"/>
    <p:sldId id="266" r:id="rId6"/>
    <p:sldId id="269" r:id="rId7"/>
    <p:sldId id="268" r:id="rId8"/>
    <p:sldId id="273" r:id="rId9"/>
    <p:sldId id="277" r:id="rId10"/>
    <p:sldId id="272" r:id="rId11"/>
    <p:sldId id="276" r:id="rId12"/>
    <p:sldId id="282" r:id="rId13"/>
    <p:sldId id="280" r:id="rId14"/>
    <p:sldId id="285" r:id="rId15"/>
    <p:sldId id="284" r:id="rId16"/>
    <p:sldId id="279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5" autoAdjust="0"/>
    <p:restoredTop sz="94660"/>
  </p:normalViewPr>
  <p:slideViewPr>
    <p:cSldViewPr>
      <p:cViewPr>
        <p:scale>
          <a:sx n="75" d="100"/>
          <a:sy n="75" d="100"/>
        </p:scale>
        <p:origin x="-1020" y="-6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F861439-6B32-4D0A-ADC2-C4BF8362B697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708C285-E9E9-41DA-BB9C-5939236EF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256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ECD1-10D9-4099-8B41-C8BDCB68CAFC}" type="datetimeFigureOut">
              <a:rPr lang="en-GB" smtClean="0"/>
              <a:t>21/10/2016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4F0B-F74C-4570-962A-065D9FED6D4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9947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ECD1-10D9-4099-8B41-C8BDCB68CAFC}" type="datetimeFigureOut">
              <a:rPr lang="en-GB" smtClean="0"/>
              <a:t>21/10/2016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4F0B-F74C-4570-962A-065D9FED6D4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40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ECD1-10D9-4099-8B41-C8BDCB68CAFC}" type="datetimeFigureOut">
              <a:rPr lang="en-GB" smtClean="0"/>
              <a:t>21/10/2016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4F0B-F74C-4570-962A-065D9FED6D4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100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ECD1-10D9-4099-8B41-C8BDCB68CAFC}" type="datetimeFigureOut">
              <a:rPr lang="en-GB" smtClean="0"/>
              <a:t>21/10/2016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4F0B-F74C-4570-962A-065D9FED6D4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6145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ECD1-10D9-4099-8B41-C8BDCB68CAFC}" type="datetimeFigureOut">
              <a:rPr lang="en-GB" smtClean="0"/>
              <a:t>21/10/2016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4F0B-F74C-4570-962A-065D9FED6D4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493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ECD1-10D9-4099-8B41-C8BDCB68CAFC}" type="datetimeFigureOut">
              <a:rPr lang="en-GB" smtClean="0"/>
              <a:t>21/10/2016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4F0B-F74C-4570-962A-065D9FED6D4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5625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ECD1-10D9-4099-8B41-C8BDCB68CAFC}" type="datetimeFigureOut">
              <a:rPr lang="en-GB" smtClean="0"/>
              <a:t>21/10/2016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4F0B-F74C-4570-962A-065D9FED6D4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2579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ECD1-10D9-4099-8B41-C8BDCB68CAFC}" type="datetimeFigureOut">
              <a:rPr lang="en-GB" smtClean="0"/>
              <a:t>21/10/2016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4F0B-F74C-4570-962A-065D9FED6D4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6181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ECD1-10D9-4099-8B41-C8BDCB68CAFC}" type="datetimeFigureOut">
              <a:rPr lang="en-GB" smtClean="0"/>
              <a:t>21/10/2016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4F0B-F74C-4570-962A-065D9FED6D4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9309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ECD1-10D9-4099-8B41-C8BDCB68CAFC}" type="datetimeFigureOut">
              <a:rPr lang="en-GB" smtClean="0"/>
              <a:t>21/10/2016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4F0B-F74C-4570-962A-065D9FED6D4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1992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ECD1-10D9-4099-8B41-C8BDCB68CAFC}" type="datetimeFigureOut">
              <a:rPr lang="en-GB" smtClean="0"/>
              <a:t>21/10/2016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4F0B-F74C-4570-962A-065D9FED6D4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95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9ECD1-10D9-4099-8B41-C8BDCB68CAFC}" type="datetimeFigureOut">
              <a:rPr lang="en-GB" smtClean="0"/>
              <a:t>21/10/2016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14F0B-F74C-4570-962A-065D9FED6D4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486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013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Welcome to </a:t>
            </a:r>
            <a:r>
              <a:rPr lang="en-GB" b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 Key Stage </a:t>
            </a: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 Handwriting Information Evening for Parents.</a:t>
            </a:r>
            <a:b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GB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Picture 2" descr="Description: C:\Users\s.hodgson\AppData\Local\Microsoft\Windows\Temporary Internet Files\Content.IE5\IRKUBSXB\TI&amp;NS_Logo_small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271712"/>
            <a:ext cx="3091979" cy="31015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1100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Nelson Handwriting Scheme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dirty="0">
                <a:latin typeface="NTFPreCursive" panose="03000400000000000000" pitchFamily="66" charset="0"/>
              </a:rPr>
              <a:t>Starter level - Reception</a:t>
            </a:r>
          </a:p>
          <a:p>
            <a:pPr marL="0" indent="0" algn="ctr">
              <a:buNone/>
            </a:pPr>
            <a:r>
              <a:rPr lang="en-GB" dirty="0">
                <a:latin typeface="NTFPreCursive" panose="03000400000000000000" pitchFamily="66" charset="0"/>
              </a:rPr>
              <a:t>a b c d e f g h I j k l m n o p q r s t u v w x y z</a:t>
            </a:r>
          </a:p>
          <a:p>
            <a:pPr marL="0" indent="0" algn="ctr">
              <a:buNone/>
            </a:pPr>
            <a:r>
              <a:rPr lang="en-GB" b="1" dirty="0">
                <a:latin typeface="NTFPreCursive" panose="03000400000000000000" pitchFamily="66" charset="0"/>
              </a:rPr>
              <a:t>Lower case for books </a:t>
            </a:r>
            <a:r>
              <a:rPr lang="en-GB" b="1" dirty="0" smtClean="0">
                <a:latin typeface="NTFPreCursive" panose="03000400000000000000" pitchFamily="66" charset="0"/>
              </a:rPr>
              <a:t> 1-6</a:t>
            </a:r>
            <a:endParaRPr lang="en-GB" b="1" dirty="0">
              <a:latin typeface="NTFPreCursive" panose="03000400000000000000" pitchFamily="66" charset="0"/>
            </a:endParaRPr>
          </a:p>
          <a:p>
            <a:pPr marL="0" indent="0" algn="ctr">
              <a:buNone/>
            </a:pPr>
            <a:r>
              <a:rPr lang="en-GB" dirty="0">
                <a:latin typeface="NTFPreCursivefk" panose="03000400000000000000" pitchFamily="66" charset="0"/>
              </a:rPr>
              <a:t>a b c d e </a:t>
            </a:r>
            <a:r>
              <a:rPr lang="en-GB" b="1" dirty="0">
                <a:latin typeface="NTFPreCursivefk" panose="03000400000000000000" pitchFamily="66" charset="0"/>
              </a:rPr>
              <a:t>f</a:t>
            </a:r>
            <a:r>
              <a:rPr lang="en-GB" dirty="0">
                <a:latin typeface="NTFPreCursivefk" panose="03000400000000000000" pitchFamily="66" charset="0"/>
              </a:rPr>
              <a:t> g h I j </a:t>
            </a:r>
            <a:r>
              <a:rPr lang="en-GB" b="1" dirty="0">
                <a:latin typeface="NTFPreCursivefk" panose="03000400000000000000" pitchFamily="66" charset="0"/>
              </a:rPr>
              <a:t>k</a:t>
            </a:r>
            <a:r>
              <a:rPr lang="en-GB" dirty="0">
                <a:latin typeface="NTFPreCursivefk" panose="03000400000000000000" pitchFamily="66" charset="0"/>
              </a:rPr>
              <a:t> l m n o p q r s t u v w x y z</a:t>
            </a:r>
          </a:p>
          <a:p>
            <a:pPr marL="0" indent="0" algn="ctr">
              <a:buNone/>
            </a:pPr>
            <a:r>
              <a:rPr lang="en-GB" b="1" dirty="0">
                <a:latin typeface="NTFPreCursivefk" panose="03000400000000000000" pitchFamily="66" charset="0"/>
              </a:rPr>
              <a:t>f k </a:t>
            </a:r>
            <a:r>
              <a:rPr lang="en-GB" dirty="0">
                <a:latin typeface="NTFPreCursivefk" panose="03000400000000000000" pitchFamily="66" charset="0"/>
              </a:rPr>
              <a:t>change in Year 1</a:t>
            </a:r>
          </a:p>
          <a:p>
            <a:pPr marL="0" indent="0" algn="ctr">
              <a:buNone/>
            </a:pPr>
            <a:r>
              <a:rPr lang="en-GB" b="1" dirty="0">
                <a:latin typeface="NTFPreCursivefk" panose="03000400000000000000" pitchFamily="66" charset="0"/>
              </a:rPr>
              <a:t>The joined </a:t>
            </a:r>
            <a:r>
              <a:rPr lang="en-GB" b="1" dirty="0" smtClean="0">
                <a:latin typeface="NTFPreCursivefk" panose="03000400000000000000" pitchFamily="66" charset="0"/>
              </a:rPr>
              <a:t>style</a:t>
            </a:r>
          </a:p>
          <a:p>
            <a:pPr marL="0" indent="0" algn="ctr">
              <a:buNone/>
            </a:pPr>
            <a:endParaRPr lang="en-GB" b="1" dirty="0" smtClean="0">
              <a:latin typeface="NTFCursive" panose="02000400000000000000" pitchFamily="2" charset="0"/>
            </a:endParaRPr>
          </a:p>
          <a:p>
            <a:pPr marL="0" indent="0" algn="ctr">
              <a:buNone/>
            </a:pPr>
            <a:endParaRPr lang="en-GB" b="1" dirty="0">
              <a:latin typeface="NTFPrintfGrey" panose="03000400000000000000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964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Key Messages about the </a:t>
            </a:r>
            <a:br>
              <a:rPr lang="en-GB" b="1" dirty="0" smtClean="0"/>
            </a:br>
            <a:r>
              <a:rPr lang="en-GB" b="1" dirty="0" smtClean="0"/>
              <a:t> Nelson Scheme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GB" dirty="0" smtClean="0"/>
              <a:t>In Reception children will be taught  print f and </a:t>
            </a:r>
            <a:r>
              <a:rPr lang="en-GB" b="1" dirty="0" smtClean="0">
                <a:latin typeface="NTFPrintf" panose="03000400000000000000" pitchFamily="66" charset="0"/>
              </a:rPr>
              <a:t>k</a:t>
            </a:r>
            <a:r>
              <a:rPr lang="en-GB" dirty="0" smtClean="0"/>
              <a:t>.</a:t>
            </a:r>
          </a:p>
          <a:p>
            <a:pPr marL="457200" indent="-457200"/>
            <a:r>
              <a:rPr lang="en-GB" dirty="0"/>
              <a:t>I</a:t>
            </a:r>
            <a:r>
              <a:rPr lang="en-GB" dirty="0" smtClean="0"/>
              <a:t>n Year One children will be taught to write the  cursive </a:t>
            </a:r>
            <a:r>
              <a:rPr lang="en-GB" b="1" dirty="0" smtClean="0">
                <a:latin typeface="NTFPreCursivefk" panose="03000400000000000000" pitchFamily="66" charset="0"/>
              </a:rPr>
              <a:t>f</a:t>
            </a:r>
            <a:r>
              <a:rPr lang="en-GB" dirty="0" smtClean="0">
                <a:latin typeface="NTFPreCursivefk" panose="03000400000000000000" pitchFamily="66" charset="0"/>
              </a:rPr>
              <a:t> and </a:t>
            </a:r>
            <a:r>
              <a:rPr lang="en-GB" b="1" dirty="0" smtClean="0">
                <a:latin typeface="NTFPreCursivefk" panose="03000400000000000000" pitchFamily="66" charset="0"/>
              </a:rPr>
              <a:t>k.</a:t>
            </a:r>
          </a:p>
          <a:p>
            <a:pPr marL="0" indent="0" algn="ctr">
              <a:buNone/>
            </a:pPr>
            <a:r>
              <a:rPr lang="en-GB" sz="9400" dirty="0">
                <a:latin typeface="NTFPreCursivefk" panose="03000400000000000000" pitchFamily="66" charset="0"/>
              </a:rPr>
              <a:t>f </a:t>
            </a:r>
            <a:r>
              <a:rPr lang="en-GB" sz="9400" dirty="0" smtClean="0">
                <a:latin typeface="NTFPreCursivefk" panose="03000400000000000000" pitchFamily="66" charset="0"/>
              </a:rPr>
              <a:t> k</a:t>
            </a:r>
            <a:endParaRPr lang="en-GB" sz="9400" dirty="0"/>
          </a:p>
          <a:p>
            <a:pPr marL="457200" indent="-457200"/>
            <a:endParaRPr lang="en-GB" dirty="0" smtClean="0"/>
          </a:p>
          <a:p>
            <a:pPr marL="457200" indent="-457200"/>
            <a:endParaRPr lang="en-GB" dirty="0" smtClean="0"/>
          </a:p>
          <a:p>
            <a:pPr marL="457200" indent="-4572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03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Letter families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In Year </a:t>
            </a:r>
            <a:r>
              <a:rPr lang="en-GB" dirty="0" smtClean="0"/>
              <a:t>One correct letter formation is reviewed using letter families, grouped according to similar handwriting movements.</a:t>
            </a:r>
          </a:p>
          <a:p>
            <a:pPr marL="0" indent="0">
              <a:buNone/>
            </a:pPr>
            <a:r>
              <a:rPr lang="en-GB" dirty="0" smtClean="0"/>
              <a:t>Set 1</a:t>
            </a:r>
          </a:p>
          <a:p>
            <a:pPr marL="0" indent="0">
              <a:buNone/>
            </a:pPr>
            <a:r>
              <a:rPr lang="en-GB" b="1" dirty="0">
                <a:latin typeface="NTFPreCursivefk" panose="03000400000000000000" pitchFamily="66" charset="0"/>
              </a:rPr>
              <a:t>c</a:t>
            </a:r>
            <a:r>
              <a:rPr lang="en-GB" b="1" dirty="0" smtClean="0">
                <a:latin typeface="NTFPreCursivefk" panose="03000400000000000000" pitchFamily="66" charset="0"/>
              </a:rPr>
              <a:t> a o d g q s f e </a:t>
            </a:r>
          </a:p>
          <a:p>
            <a:pPr marL="0" indent="0">
              <a:buNone/>
            </a:pPr>
            <a:r>
              <a:rPr lang="en-GB" dirty="0" smtClean="0"/>
              <a:t>Set 2</a:t>
            </a:r>
          </a:p>
          <a:p>
            <a:pPr marL="0" indent="0">
              <a:buNone/>
            </a:pPr>
            <a:r>
              <a:rPr lang="en-GB" b="1" dirty="0">
                <a:latin typeface="NTFPreCursivefk" panose="03000400000000000000" pitchFamily="66" charset="0"/>
              </a:rPr>
              <a:t>i</a:t>
            </a:r>
            <a:r>
              <a:rPr lang="en-GB" b="1" dirty="0" smtClean="0">
                <a:latin typeface="NTFPreCursivefk" panose="03000400000000000000" pitchFamily="66" charset="0"/>
              </a:rPr>
              <a:t> l t u j y</a:t>
            </a:r>
          </a:p>
          <a:p>
            <a:pPr marL="0" indent="0">
              <a:buNone/>
            </a:pPr>
            <a:r>
              <a:rPr lang="en-GB" dirty="0" smtClean="0"/>
              <a:t>Set 3</a:t>
            </a:r>
          </a:p>
          <a:p>
            <a:pPr marL="0" indent="0">
              <a:buNone/>
            </a:pPr>
            <a:r>
              <a:rPr lang="en-GB" b="1" dirty="0">
                <a:latin typeface="NTFPreCursivefk" panose="03000400000000000000" pitchFamily="66" charset="0"/>
              </a:rPr>
              <a:t>r</a:t>
            </a:r>
            <a:r>
              <a:rPr lang="en-GB" b="1" dirty="0" smtClean="0">
                <a:latin typeface="NTFPreCursivefk" panose="03000400000000000000" pitchFamily="66" charset="0"/>
              </a:rPr>
              <a:t> n m b p h k</a:t>
            </a:r>
          </a:p>
          <a:p>
            <a:pPr marL="0" indent="0">
              <a:buNone/>
            </a:pPr>
            <a:r>
              <a:rPr lang="en-GB" dirty="0" smtClean="0"/>
              <a:t>Set 4 </a:t>
            </a:r>
          </a:p>
          <a:p>
            <a:pPr marL="0" indent="0">
              <a:buNone/>
            </a:pPr>
            <a:r>
              <a:rPr lang="en-GB" b="1" dirty="0">
                <a:latin typeface="NTFPreCursivefk" panose="03000400000000000000" pitchFamily="66" charset="0"/>
              </a:rPr>
              <a:t>v</a:t>
            </a:r>
            <a:r>
              <a:rPr lang="en-GB" b="1" dirty="0" smtClean="0">
                <a:latin typeface="NTFPreCursivefk" panose="03000400000000000000" pitchFamily="66" charset="0"/>
              </a:rPr>
              <a:t> w x z   </a:t>
            </a:r>
            <a:endParaRPr lang="en-GB" b="1" dirty="0">
              <a:latin typeface="NTFPreCursivefk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16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Letter joins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/>
            <a:r>
              <a:rPr lang="en-GB" dirty="0"/>
              <a:t>Joining letters </a:t>
            </a:r>
            <a:r>
              <a:rPr lang="en-GB" dirty="0" smtClean="0"/>
              <a:t>will be introduced midway </a:t>
            </a:r>
            <a:r>
              <a:rPr lang="en-GB" dirty="0"/>
              <a:t>through Year One (or once children can confidently form and write letters</a:t>
            </a:r>
            <a:r>
              <a:rPr lang="en-GB" dirty="0" smtClean="0"/>
              <a:t>)</a:t>
            </a:r>
          </a:p>
          <a:p>
            <a:pPr marL="457200" indent="-457200"/>
            <a:r>
              <a:rPr lang="en-GB" dirty="0" smtClean="0"/>
              <a:t>There are 4 different letter joins: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-diagonal join to letter without ascenders</a:t>
            </a:r>
            <a:r>
              <a:rPr lang="en-GB" dirty="0" smtClean="0">
                <a:latin typeface="Lucida Handwriting" panose="03010101010101010101" pitchFamily="66" charset="0"/>
              </a:rPr>
              <a:t> </a:t>
            </a:r>
          </a:p>
          <a:p>
            <a:pPr marL="0" indent="0">
              <a:buNone/>
            </a:pPr>
            <a:r>
              <a:rPr lang="en-GB" dirty="0" smtClean="0"/>
              <a:t> - diagonal join to a letters with ascenders</a:t>
            </a:r>
          </a:p>
          <a:p>
            <a:pPr marL="0" indent="0">
              <a:buNone/>
            </a:pPr>
            <a:r>
              <a:rPr lang="en-GB" dirty="0" smtClean="0"/>
              <a:t> -horizontal join to letters without ascenders</a:t>
            </a:r>
          </a:p>
          <a:p>
            <a:pPr marL="0" indent="0">
              <a:buNone/>
            </a:pPr>
            <a:r>
              <a:rPr lang="en-GB" dirty="0" smtClean="0"/>
              <a:t> -join from the top of a small letter to top of a tall letter (ascender) </a:t>
            </a:r>
          </a:p>
          <a:p>
            <a:pPr marL="0" indent="0">
              <a:buNone/>
            </a:pPr>
            <a:endParaRPr lang="en-GB" dirty="0" smtClean="0"/>
          </a:p>
          <a:p>
            <a:pPr marL="457200" indent="-457200"/>
            <a:endParaRPr lang="en-GB" dirty="0" smtClean="0"/>
          </a:p>
          <a:p>
            <a:pPr marL="457200" indent="-457200"/>
            <a:endParaRPr lang="en-GB" dirty="0" smtClean="0"/>
          </a:p>
          <a:p>
            <a:pPr marL="457200" indent="-457200"/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457200" indent="-457200"/>
            <a:endParaRPr lang="en-GB" dirty="0" smtClean="0"/>
          </a:p>
          <a:p>
            <a:pPr marL="457200" indent="-457200"/>
            <a:endParaRPr lang="en-GB" dirty="0" smtClean="0"/>
          </a:p>
          <a:p>
            <a:pPr marL="0" indent="0">
              <a:buNone/>
            </a:pPr>
            <a:endParaRPr lang="en-GB" dirty="0">
              <a:latin typeface="NTFCursiveGrey" panose="02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9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Break letters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Not all letters are joined</a:t>
            </a:r>
          </a:p>
          <a:p>
            <a:r>
              <a:rPr lang="en-GB" dirty="0" smtClean="0"/>
              <a:t>The following are break letters – these do not join to the next letter.</a:t>
            </a:r>
            <a:endParaRPr lang="en-GB" sz="4800" b="1" dirty="0">
              <a:latin typeface="NTFPreCursivefk" panose="03000400000000000000" pitchFamily="66" charset="0"/>
            </a:endParaRPr>
          </a:p>
          <a:p>
            <a:pPr marL="0" indent="0">
              <a:buNone/>
            </a:pPr>
            <a:endParaRPr lang="en-GB" sz="4800" b="1" dirty="0" smtClean="0">
              <a:latin typeface="NTFPreCursivefk" panose="03000400000000000000" pitchFamily="66" charset="0"/>
            </a:endParaRPr>
          </a:p>
          <a:p>
            <a:pPr marL="0" indent="0" algn="ctr">
              <a:buNone/>
            </a:pPr>
            <a:r>
              <a:rPr lang="en-GB" sz="4800" b="1" dirty="0" smtClean="0">
                <a:latin typeface="NTFPreCursivefk" panose="03000400000000000000" pitchFamily="66" charset="0"/>
              </a:rPr>
              <a:t>b, p, g, q, y, j, x, z, </a:t>
            </a:r>
            <a:endParaRPr lang="en-GB" sz="4800" b="1" dirty="0">
              <a:latin typeface="NTFPreCursivefk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84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Specific handwriting difficulties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Faulty pencil grip</a:t>
            </a:r>
          </a:p>
          <a:p>
            <a:r>
              <a:rPr lang="en-GB" dirty="0" smtClean="0"/>
              <a:t>Incorrect letter formation</a:t>
            </a:r>
          </a:p>
          <a:p>
            <a:r>
              <a:rPr lang="en-GB" dirty="0" smtClean="0"/>
              <a:t>Reversals, inversions</a:t>
            </a:r>
          </a:p>
          <a:p>
            <a:r>
              <a:rPr lang="en-GB" dirty="0" smtClean="0"/>
              <a:t>Poor posture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947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wikihow.com/images/e/e1/Complete-Intro-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6565" y="545465"/>
            <a:ext cx="2403475" cy="266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0824" y="285750"/>
            <a:ext cx="7057479" cy="83099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800" b="1" dirty="0" smtClean="0">
                <a:latin typeface="+mj-lt"/>
              </a:rPr>
              <a:t>Pencil Grip</a:t>
            </a:r>
            <a:endParaRPr lang="en-GB" altLang="en-US" sz="4800" b="1" dirty="0">
              <a:latin typeface="+mj-lt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457945" y="2708920"/>
            <a:ext cx="56165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800" dirty="0">
                <a:latin typeface="+mn-lt"/>
              </a:rPr>
              <a:t>The ideal grip (tripod grip)  looks like this: </a:t>
            </a:r>
          </a:p>
        </p:txBody>
      </p:sp>
      <p:pic>
        <p:nvPicPr>
          <p:cNvPr id="5" name="Picture 4" descr="https://eksith.files.wordpress.com/2013/02/20130201_06512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45" y="4005064"/>
            <a:ext cx="2911475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779563" y="3861048"/>
            <a:ext cx="5077893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800" dirty="0" smtClean="0">
              <a:latin typeface="+mn-lt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en-US" sz="2800" dirty="0" smtClean="0">
              <a:latin typeface="+mn-lt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2800" dirty="0">
                <a:latin typeface="+mn-lt"/>
              </a:rPr>
              <a:t>T</a:t>
            </a:r>
            <a:r>
              <a:rPr lang="en-GB" altLang="en-US" sz="2800" dirty="0" smtClean="0">
                <a:latin typeface="+mn-lt"/>
              </a:rPr>
              <a:t>he </a:t>
            </a:r>
            <a:r>
              <a:rPr lang="en-GB" altLang="en-US" sz="2800" dirty="0">
                <a:latin typeface="+mn-lt"/>
              </a:rPr>
              <a:t>left hand grip is the same but the pencil should be held higher up the barrel so the writing can be clearly seen. </a:t>
            </a:r>
          </a:p>
        </p:txBody>
      </p:sp>
    </p:spTree>
    <p:extLst>
      <p:ext uri="{BB962C8B-B14F-4D97-AF65-F5344CB8AC3E}">
        <p14:creationId xmlns:p14="http://schemas.microsoft.com/office/powerpoint/2010/main" val="202354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Aims of Evening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Progression in handwriting and the National Curriculum.</a:t>
            </a:r>
          </a:p>
          <a:p>
            <a:r>
              <a:rPr lang="en-GB" dirty="0" smtClean="0"/>
              <a:t>Find out our school approach and our  handwriting scheme. </a:t>
            </a:r>
          </a:p>
          <a:p>
            <a:r>
              <a:rPr lang="en-GB" dirty="0" smtClean="0"/>
              <a:t>Issues that may arise when teaching children to write.</a:t>
            </a:r>
            <a:endParaRPr lang="en-GB" dirty="0"/>
          </a:p>
          <a:p>
            <a:r>
              <a:rPr lang="en-GB" dirty="0"/>
              <a:t>H</a:t>
            </a:r>
            <a:r>
              <a:rPr lang="en-GB" dirty="0" smtClean="0"/>
              <a:t>ow you can help at home.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298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/>
          <a:lstStyle/>
          <a:p>
            <a:r>
              <a:rPr lang="en-GB" b="1" dirty="0" smtClean="0">
                <a:ea typeface="Tahoma" panose="020B0604030504040204" pitchFamily="34" charset="0"/>
                <a:cs typeface="Tahoma" panose="020B0604030504040204" pitchFamily="34" charset="0"/>
              </a:rPr>
              <a:t>Outline of the Evening</a:t>
            </a:r>
            <a:endParaRPr lang="en-GB" b="1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 </a:t>
            </a:r>
            <a:r>
              <a:rPr lang="en-GB" dirty="0" smtClean="0"/>
              <a:t>Brief introduction </a:t>
            </a:r>
          </a:p>
          <a:p>
            <a:r>
              <a:rPr lang="en-GB" dirty="0" smtClean="0"/>
              <a:t>Work in Year Groups - learn </a:t>
            </a:r>
            <a:r>
              <a:rPr lang="en-GB" dirty="0" smtClean="0"/>
              <a:t>more </a:t>
            </a:r>
            <a:r>
              <a:rPr lang="en-GB" dirty="0" smtClean="0"/>
              <a:t>about our handwriting scheme, a chance to practise handwriting, and how you can help at home</a:t>
            </a:r>
          </a:p>
          <a:p>
            <a:r>
              <a:rPr lang="en-GB" dirty="0" smtClean="0"/>
              <a:t>Return to staff room at the end  for a few minutes to complete evaluations and ask any further questions.</a:t>
            </a:r>
          </a:p>
          <a:p>
            <a:endParaRPr lang="en-GB" b="1" dirty="0" smtClean="0"/>
          </a:p>
          <a:p>
            <a:endParaRPr lang="en-GB" b="1" dirty="0" smtClean="0"/>
          </a:p>
          <a:p>
            <a:endParaRPr lang="en-GB" b="1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52580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Why is handwriting important?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sz="4400" dirty="0" smtClean="0"/>
              <a:t>Children who have better handwriting are usually better at spelling</a:t>
            </a:r>
          </a:p>
          <a:p>
            <a:r>
              <a:rPr lang="en-GB" sz="4400" dirty="0" smtClean="0"/>
              <a:t>Children who can write fluently are relieved of thinking about </a:t>
            </a:r>
            <a:r>
              <a:rPr lang="en-GB" sz="4400" b="1" dirty="0" smtClean="0"/>
              <a:t>how to write, </a:t>
            </a:r>
            <a:r>
              <a:rPr lang="en-GB" sz="4400" dirty="0" smtClean="0"/>
              <a:t>instead they can focus on what they are writing</a:t>
            </a:r>
          </a:p>
          <a:p>
            <a:r>
              <a:rPr lang="en-GB" sz="4400" dirty="0"/>
              <a:t>More motivation to </a:t>
            </a:r>
            <a:r>
              <a:rPr lang="en-GB" sz="4400" dirty="0" smtClean="0"/>
              <a:t>write</a:t>
            </a:r>
          </a:p>
          <a:p>
            <a:r>
              <a:rPr lang="en-GB" sz="4400" dirty="0" smtClean="0"/>
              <a:t>To achieve the Expected Standard in Writing </a:t>
            </a:r>
            <a:r>
              <a:rPr lang="en-GB" sz="4400" dirty="0"/>
              <a:t>in Key Stage One SATs </a:t>
            </a:r>
            <a:r>
              <a:rPr lang="en-GB" sz="4400" dirty="0" smtClean="0"/>
              <a:t>children need to </a:t>
            </a:r>
            <a:r>
              <a:rPr lang="en-GB" sz="4400" b="1" dirty="0" smtClean="0"/>
              <a:t>“write capital letters and digits of the correct size, orientation and relationship to one another and to lower case letters</a:t>
            </a:r>
            <a:r>
              <a:rPr lang="en-GB" sz="4400" dirty="0" smtClean="0"/>
              <a:t>”</a:t>
            </a:r>
            <a:endParaRPr lang="en-GB" sz="4400" dirty="0"/>
          </a:p>
          <a:p>
            <a:r>
              <a:rPr lang="en-GB" sz="4400" dirty="0" smtClean="0"/>
              <a:t>To achieve Greater Depth in Writing children need to </a:t>
            </a:r>
            <a:r>
              <a:rPr lang="en-GB" sz="4400" b="1" dirty="0" smtClean="0"/>
              <a:t>“use </a:t>
            </a:r>
            <a:r>
              <a:rPr lang="en-GB" sz="4400" b="1" dirty="0"/>
              <a:t>t</a:t>
            </a:r>
            <a:r>
              <a:rPr lang="en-GB" sz="4400" b="1" dirty="0" smtClean="0"/>
              <a:t>he </a:t>
            </a:r>
            <a:r>
              <a:rPr lang="en-GB" sz="4400" b="1" dirty="0"/>
              <a:t>diagonal and horizontal strokes needed to join letters in most of their writing</a:t>
            </a:r>
            <a:r>
              <a:rPr lang="en-GB" sz="4400" b="1" dirty="0" smtClean="0"/>
              <a:t>.”</a:t>
            </a:r>
            <a:endParaRPr lang="en-GB" sz="4400" b="1" dirty="0"/>
          </a:p>
          <a:p>
            <a:pPr marL="0" indent="0">
              <a:buNone/>
            </a:pPr>
            <a:r>
              <a:rPr lang="en-GB" dirty="0"/>
              <a:t>	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26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Pre-Writing Skills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Gross motor control – crawling, ball skills, hopping, jumping, dancing, cycling, climbing </a:t>
            </a:r>
          </a:p>
          <a:p>
            <a:r>
              <a:rPr lang="en-GB" dirty="0" smtClean="0"/>
              <a:t>Fine motor skills – cutting, threading, modelling, pattern making and sticking</a:t>
            </a:r>
          </a:p>
          <a:p>
            <a:r>
              <a:rPr lang="en-GB" dirty="0" smtClean="0"/>
              <a:t>Encouraging pincer movements of the fingers </a:t>
            </a:r>
          </a:p>
          <a:p>
            <a:r>
              <a:rPr lang="en-GB" dirty="0" smtClean="0"/>
              <a:t>Providing a range of pens, pencils and brushes for children to experiment with.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90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 National </a:t>
            </a:r>
            <a:r>
              <a:rPr lang="en-GB" b="1" dirty="0"/>
              <a:t>Curriculum </a:t>
            </a:r>
            <a:r>
              <a:rPr lang="en-GB" b="1" dirty="0" smtClean="0"/>
              <a:t>2014 - </a:t>
            </a:r>
            <a:r>
              <a:rPr lang="en-GB" b="1" dirty="0"/>
              <a:t>Year </a:t>
            </a:r>
            <a:r>
              <a:rPr lang="en-GB" b="1" dirty="0" smtClean="0"/>
              <a:t>1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800" b="1" dirty="0" smtClean="0">
                <a:ea typeface="Tahoma" panose="020B0604030504040204" pitchFamily="34" charset="0"/>
                <a:cs typeface="Tahoma" panose="020B0604030504040204" pitchFamily="34" charset="0"/>
              </a:rPr>
              <a:t>Handwriting</a:t>
            </a:r>
            <a:endParaRPr lang="en-GB" sz="2800" b="1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sz="2800" dirty="0">
                <a:ea typeface="Tahoma" panose="020B0604030504040204" pitchFamily="34" charset="0"/>
                <a:cs typeface="Tahoma" panose="020B0604030504040204" pitchFamily="34" charset="0"/>
              </a:rPr>
              <a:t>Pupils should be taught to:</a:t>
            </a:r>
          </a:p>
          <a:p>
            <a:pPr marL="285750" lvl="0" indent="-285750"/>
            <a:r>
              <a:rPr lang="en-GB" sz="2800" dirty="0">
                <a:ea typeface="Tahoma" panose="020B0604030504040204" pitchFamily="34" charset="0"/>
                <a:cs typeface="Tahoma" panose="020B0604030504040204" pitchFamily="34" charset="0"/>
              </a:rPr>
              <a:t>Sit correctly at a table, holding a pencil comfortably and correctly </a:t>
            </a:r>
          </a:p>
          <a:p>
            <a:pPr marL="285750" lvl="0" indent="-285750"/>
            <a:r>
              <a:rPr lang="en-GB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form  </a:t>
            </a:r>
            <a:r>
              <a:rPr lang="en-GB" sz="2800" dirty="0">
                <a:ea typeface="Tahoma" panose="020B0604030504040204" pitchFamily="34" charset="0"/>
                <a:cs typeface="Tahoma" panose="020B0604030504040204" pitchFamily="34" charset="0"/>
              </a:rPr>
              <a:t>lower case letters in the correct direction, starting and finishing in the right place</a:t>
            </a:r>
          </a:p>
          <a:p>
            <a:pPr marL="285750" lvl="0" indent="-285750"/>
            <a:r>
              <a:rPr lang="en-GB" sz="2800" dirty="0">
                <a:ea typeface="Tahoma" panose="020B0604030504040204" pitchFamily="34" charset="0"/>
                <a:cs typeface="Tahoma" panose="020B0604030504040204" pitchFamily="34" charset="0"/>
              </a:rPr>
              <a:t>f</a:t>
            </a:r>
            <a:r>
              <a:rPr lang="en-GB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orm </a:t>
            </a:r>
            <a:r>
              <a:rPr lang="en-GB" sz="2800" dirty="0">
                <a:ea typeface="Tahoma" panose="020B0604030504040204" pitchFamily="34" charset="0"/>
                <a:cs typeface="Tahoma" panose="020B0604030504040204" pitchFamily="34" charset="0"/>
              </a:rPr>
              <a:t>capital letters</a:t>
            </a:r>
          </a:p>
          <a:p>
            <a:pPr marL="285750" lvl="0" indent="-285750"/>
            <a:r>
              <a:rPr lang="en-GB" sz="2800" dirty="0">
                <a:ea typeface="Tahoma" panose="020B0604030504040204" pitchFamily="34" charset="0"/>
                <a:cs typeface="Tahoma" panose="020B0604030504040204" pitchFamily="34" charset="0"/>
              </a:rPr>
              <a:t>f</a:t>
            </a:r>
            <a:r>
              <a:rPr lang="en-GB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orm </a:t>
            </a:r>
            <a:r>
              <a:rPr lang="en-GB" sz="2800" dirty="0">
                <a:ea typeface="Tahoma" panose="020B0604030504040204" pitchFamily="34" charset="0"/>
                <a:cs typeface="Tahoma" panose="020B0604030504040204" pitchFamily="34" charset="0"/>
              </a:rPr>
              <a:t>digits 0-9</a:t>
            </a:r>
          </a:p>
          <a:p>
            <a:pPr marL="285750" lvl="0" indent="-285750"/>
            <a:r>
              <a:rPr lang="en-GB" sz="2800" dirty="0"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en-GB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nderstands </a:t>
            </a:r>
            <a:r>
              <a:rPr lang="en-GB" sz="2800" dirty="0">
                <a:ea typeface="Tahoma" panose="020B0604030504040204" pitchFamily="34" charset="0"/>
                <a:cs typeface="Tahoma" panose="020B0604030504040204" pitchFamily="34" charset="0"/>
              </a:rPr>
              <a:t>which letters belong to which handwriting families </a:t>
            </a:r>
            <a:r>
              <a:rPr lang="en-GB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(i.e. </a:t>
            </a:r>
            <a:r>
              <a:rPr lang="en-GB" sz="2800" dirty="0">
                <a:ea typeface="Tahoma" panose="020B0604030504040204" pitchFamily="34" charset="0"/>
                <a:cs typeface="Tahoma" panose="020B0604030504040204" pitchFamily="34" charset="0"/>
              </a:rPr>
              <a:t>letters that are formed in similar ways) and to practise </a:t>
            </a:r>
            <a:r>
              <a:rPr lang="en-GB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these</a:t>
            </a:r>
          </a:p>
          <a:p>
            <a:pPr marL="285750" lvl="0" indent="-285750"/>
            <a:r>
              <a:rPr lang="en-GB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Leave spaces between words.</a:t>
            </a:r>
            <a:endParaRPr lang="en-GB" sz="28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600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   National Curriculum 2014 - Year 2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 smtClean="0"/>
              <a:t>Handwriting</a:t>
            </a:r>
          </a:p>
          <a:p>
            <a:pPr marL="0" indent="0">
              <a:buNone/>
            </a:pPr>
            <a:r>
              <a:rPr lang="en-GB" sz="2400" dirty="0" smtClean="0"/>
              <a:t>Pupils should be taught to:</a:t>
            </a:r>
          </a:p>
          <a:p>
            <a:r>
              <a:rPr lang="en-GB" sz="2400" dirty="0"/>
              <a:t>f</a:t>
            </a:r>
            <a:r>
              <a:rPr lang="en-GB" sz="2400" dirty="0" smtClean="0"/>
              <a:t>orm lower case letters of the correct size relative to one another</a:t>
            </a:r>
          </a:p>
          <a:p>
            <a:r>
              <a:rPr lang="en-GB" sz="2400" dirty="0"/>
              <a:t>s</a:t>
            </a:r>
            <a:r>
              <a:rPr lang="en-GB" sz="2400" dirty="0" smtClean="0"/>
              <a:t>tart using some of the diagonal and horizontal strokes needed to join letters and understand which letters, when adjacent to one another, are best left unjoined</a:t>
            </a:r>
          </a:p>
          <a:p>
            <a:r>
              <a:rPr lang="en-GB" sz="2400" dirty="0"/>
              <a:t>w</a:t>
            </a:r>
            <a:r>
              <a:rPr lang="en-GB" sz="2400" dirty="0" smtClean="0"/>
              <a:t>rite capital letters and digits of the correct size, orientation and relationship to one another and to lower case letters</a:t>
            </a:r>
          </a:p>
          <a:p>
            <a:r>
              <a:rPr lang="en-GB" sz="2400" dirty="0"/>
              <a:t>u</a:t>
            </a:r>
            <a:r>
              <a:rPr lang="en-GB" sz="2400" dirty="0" smtClean="0"/>
              <a:t>se spacing between words that reflect the size of the letters.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64996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National </a:t>
            </a:r>
            <a:r>
              <a:rPr lang="en-GB" b="1" dirty="0" smtClean="0"/>
              <a:t>Curriculum 2014</a:t>
            </a:r>
            <a:endParaRPr lang="en-GB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1"/>
            <a:ext cx="4040188" cy="720080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/>
              <a:t>Year 3 and 4	</a:t>
            </a:r>
            <a:endParaRPr lang="en-GB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552" y="1988840"/>
            <a:ext cx="3957836" cy="41373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Pupil should be taught to:</a:t>
            </a:r>
          </a:p>
          <a:p>
            <a:r>
              <a:rPr lang="en-GB" dirty="0"/>
              <a:t>u</a:t>
            </a:r>
            <a:r>
              <a:rPr lang="en-GB" dirty="0" smtClean="0"/>
              <a:t>se the diagonal and horizontal strokes that are needed to join letters and understand which letters, when adjacent to one another are best left </a:t>
            </a:r>
            <a:r>
              <a:rPr lang="en-GB" dirty="0" err="1" smtClean="0"/>
              <a:t>unjoined</a:t>
            </a:r>
            <a:endParaRPr lang="en-GB" dirty="0" smtClean="0"/>
          </a:p>
          <a:p>
            <a:r>
              <a:rPr lang="en-GB" dirty="0" smtClean="0"/>
              <a:t>Increase the legibility, consistency and quality of their handwriting.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196752"/>
            <a:ext cx="4114801" cy="864095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GB" dirty="0"/>
          </a:p>
          <a:p>
            <a:pPr algn="ctr"/>
            <a:r>
              <a:rPr lang="en-GB" sz="3000" dirty="0" smtClean="0"/>
              <a:t>Year 5 and 6 </a:t>
            </a:r>
            <a:endParaRPr lang="en-GB" sz="3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1" y="2060848"/>
            <a:ext cx="3888432" cy="40653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600" dirty="0" smtClean="0"/>
              <a:t>Pupils should be taught to:</a:t>
            </a:r>
          </a:p>
          <a:p>
            <a:r>
              <a:rPr lang="en-GB" sz="2600" dirty="0"/>
              <a:t> </a:t>
            </a:r>
            <a:r>
              <a:rPr lang="en-GB" sz="2600" dirty="0" smtClean="0"/>
              <a:t>write legibly, fluently   and with increasing speed by:</a:t>
            </a:r>
          </a:p>
          <a:p>
            <a:r>
              <a:rPr lang="en-GB" sz="2600" dirty="0" smtClean="0"/>
              <a:t>choosing which shape of a letter to use when given choices and </a:t>
            </a:r>
          </a:p>
          <a:p>
            <a:r>
              <a:rPr lang="en-GB" sz="2600" dirty="0" smtClean="0"/>
              <a:t>deciding  whether or not join specific letters</a:t>
            </a:r>
          </a:p>
          <a:p>
            <a:r>
              <a:rPr lang="en-GB" sz="2600" dirty="0"/>
              <a:t>c</a:t>
            </a:r>
            <a:r>
              <a:rPr lang="en-GB" sz="2600" dirty="0" smtClean="0"/>
              <a:t>hoosing the writing implement that is best suited for a task.  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103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Handwriting at Templemoor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Previously used Spectrum Handwriting Scheme</a:t>
            </a:r>
          </a:p>
          <a:p>
            <a:r>
              <a:rPr lang="en-GB" dirty="0" smtClean="0"/>
              <a:t>Evaluated a range of schemes</a:t>
            </a:r>
          </a:p>
          <a:p>
            <a:r>
              <a:rPr lang="en-GB" dirty="0" smtClean="0"/>
              <a:t>Liaised  with Moorlands Junior School</a:t>
            </a:r>
          </a:p>
          <a:p>
            <a:r>
              <a:rPr lang="en-GB" dirty="0" smtClean="0"/>
              <a:t>Chose Nelson Handwriting Scheme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615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657</TotalTime>
  <Words>861</Words>
  <Application>Microsoft Office PowerPoint</Application>
  <PresentationFormat>On-screen Show (4:3)</PresentationFormat>
  <Paragraphs>108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  Welcome to our Key Stage One Handwriting Information Evening for Parents. </vt:lpstr>
      <vt:lpstr>Aims of Evening</vt:lpstr>
      <vt:lpstr>Outline of the Evening</vt:lpstr>
      <vt:lpstr>Why is handwriting important?</vt:lpstr>
      <vt:lpstr>Pre-Writing Skills</vt:lpstr>
      <vt:lpstr> National Curriculum 2014 - Year 1 </vt:lpstr>
      <vt:lpstr>   National Curriculum 2014 - Year 2</vt:lpstr>
      <vt:lpstr>National Curriculum 2014</vt:lpstr>
      <vt:lpstr>Handwriting at Templemoor</vt:lpstr>
      <vt:lpstr>Nelson Handwriting Scheme</vt:lpstr>
      <vt:lpstr>Key Messages about the   Nelson Scheme</vt:lpstr>
      <vt:lpstr>Letter families</vt:lpstr>
      <vt:lpstr>Letter joins</vt:lpstr>
      <vt:lpstr>Break letters</vt:lpstr>
      <vt:lpstr>Specific handwriting difficulties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our handwriting Information Evening for Parents.</dc:title>
  <dc:creator>Shirley Brown</dc:creator>
  <cp:lastModifiedBy>Kate Beck</cp:lastModifiedBy>
  <cp:revision>49</cp:revision>
  <cp:lastPrinted>2016-10-18T10:57:42Z</cp:lastPrinted>
  <dcterms:created xsi:type="dcterms:W3CDTF">2016-10-11T15:29:30Z</dcterms:created>
  <dcterms:modified xsi:type="dcterms:W3CDTF">2016-10-21T08:04:07Z</dcterms:modified>
</cp:coreProperties>
</file>