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72" r:id="rId5"/>
    <p:sldId id="259" r:id="rId6"/>
    <p:sldId id="260" r:id="rId7"/>
    <p:sldId id="263" r:id="rId8"/>
    <p:sldId id="262" r:id="rId9"/>
    <p:sldId id="277" r:id="rId10"/>
    <p:sldId id="264" r:id="rId11"/>
    <p:sldId id="273" r:id="rId12"/>
    <p:sldId id="265" r:id="rId13"/>
    <p:sldId id="267" r:id="rId14"/>
    <p:sldId id="276" r:id="rId15"/>
    <p:sldId id="274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94671" autoAdjust="0"/>
  </p:normalViewPr>
  <p:slideViewPr>
    <p:cSldViewPr>
      <p:cViewPr>
        <p:scale>
          <a:sx n="77" d="100"/>
          <a:sy n="77" d="100"/>
        </p:scale>
        <p:origin x="-954" y="-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ECF30-0452-45DB-80F3-BF8AAD252C54}" type="datetimeFigureOut">
              <a:rPr lang="en-GB" smtClean="0"/>
              <a:pPr/>
              <a:t>02/11/2017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4BED5-D331-432D-8667-B9C5B2D23DF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074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3751D-E159-4769-8221-245187C983DD}" type="datetimeFigureOut">
              <a:rPr lang="en-GB" smtClean="0"/>
              <a:pPr/>
              <a:t>02/11/2017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0794C-DB52-4139-B869-A76FDAE947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236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0794C-DB52-4139-B869-A76FDAE94733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68AF-1213-4BD7-9B58-70F309C5332B}" type="datetimeFigureOut">
              <a:rPr lang="en-GB" smtClean="0"/>
              <a:pPr/>
              <a:t>02/11/2017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D3EF-80A3-40CC-A66D-CF100EF044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68AF-1213-4BD7-9B58-70F309C5332B}" type="datetimeFigureOut">
              <a:rPr lang="en-GB" smtClean="0"/>
              <a:pPr/>
              <a:t>02/11/2017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D3EF-80A3-40CC-A66D-CF100EF044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68AF-1213-4BD7-9B58-70F309C5332B}" type="datetimeFigureOut">
              <a:rPr lang="en-GB" smtClean="0"/>
              <a:pPr/>
              <a:t>02/11/2017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D3EF-80A3-40CC-A66D-CF100EF04429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68AF-1213-4BD7-9B58-70F309C5332B}" type="datetimeFigureOut">
              <a:rPr lang="en-GB" smtClean="0"/>
              <a:pPr/>
              <a:t>02/11/2017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D3EF-80A3-40CC-A66D-CF100EF0442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68AF-1213-4BD7-9B58-70F309C5332B}" type="datetimeFigureOut">
              <a:rPr lang="en-GB" smtClean="0"/>
              <a:pPr/>
              <a:t>02/11/2017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D3EF-80A3-40CC-A66D-CF100EF044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68AF-1213-4BD7-9B58-70F309C5332B}" type="datetimeFigureOut">
              <a:rPr lang="en-GB" smtClean="0"/>
              <a:pPr/>
              <a:t>02/11/2017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D3EF-80A3-40CC-A66D-CF100EF0442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68AF-1213-4BD7-9B58-70F309C5332B}" type="datetimeFigureOut">
              <a:rPr lang="en-GB" smtClean="0"/>
              <a:pPr/>
              <a:t>02/11/2017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D3EF-80A3-40CC-A66D-CF100EF044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68AF-1213-4BD7-9B58-70F309C5332B}" type="datetimeFigureOut">
              <a:rPr lang="en-GB" smtClean="0"/>
              <a:pPr/>
              <a:t>02/11/2017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D3EF-80A3-40CC-A66D-CF100EF044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68AF-1213-4BD7-9B58-70F309C5332B}" type="datetimeFigureOut">
              <a:rPr lang="en-GB" smtClean="0"/>
              <a:pPr/>
              <a:t>02/11/2017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D3EF-80A3-40CC-A66D-CF100EF044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68AF-1213-4BD7-9B58-70F309C5332B}" type="datetimeFigureOut">
              <a:rPr lang="en-GB" smtClean="0"/>
              <a:pPr/>
              <a:t>02/11/2017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D3EF-80A3-40CC-A66D-CF100EF0442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68AF-1213-4BD7-9B58-70F309C5332B}" type="datetimeFigureOut">
              <a:rPr lang="en-GB" smtClean="0"/>
              <a:pPr/>
              <a:t>02/11/2017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D3EF-80A3-40CC-A66D-CF100EF0442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B3768AF-1213-4BD7-9B58-70F309C5332B}" type="datetimeFigureOut">
              <a:rPr lang="en-GB" smtClean="0"/>
              <a:pPr/>
              <a:t>02/11/2017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5ADD3EF-80A3-40CC-A66D-CF100EF0442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 err="1" smtClean="0">
                <a:latin typeface="Tahoma"/>
                <a:cs typeface="Tahoma"/>
              </a:rPr>
              <a:t>Templemoor</a:t>
            </a:r>
            <a:r>
              <a:rPr lang="en-GB" b="1" dirty="0" smtClean="0">
                <a:latin typeface="Tahoma"/>
                <a:cs typeface="Tahoma"/>
              </a:rPr>
              <a:t> Infant and Nursery School</a:t>
            </a:r>
            <a:endParaRPr lang="en-GB" b="1" dirty="0">
              <a:latin typeface="Tahoma"/>
              <a:cs typeface="Tahom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Tahoma"/>
                <a:cs typeface="Tahoma"/>
              </a:rPr>
              <a:t>Year 2 Assessment</a:t>
            </a:r>
          </a:p>
          <a:p>
            <a:endParaRPr lang="en-GB" dirty="0" smtClean="0">
              <a:latin typeface="Tahoma"/>
              <a:cs typeface="Tahoma"/>
            </a:endParaRPr>
          </a:p>
          <a:p>
            <a:r>
              <a:rPr lang="en-GB" dirty="0" smtClean="0">
                <a:latin typeface="Tahoma"/>
                <a:cs typeface="Tahoma"/>
              </a:rPr>
              <a:t>Thursday 2nd November 2017</a:t>
            </a:r>
            <a:endParaRPr lang="en-GB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12410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Tahoma"/>
                <a:cs typeface="Tahoma"/>
              </a:rPr>
              <a:t>A </a:t>
            </a:r>
            <a:r>
              <a:rPr lang="en-GB" dirty="0" smtClean="0">
                <a:latin typeface="Tahoma"/>
                <a:cs typeface="Tahoma"/>
              </a:rPr>
              <a:t>child’s </a:t>
            </a:r>
            <a:r>
              <a:rPr lang="en-GB" dirty="0">
                <a:latin typeface="Tahoma"/>
                <a:cs typeface="Tahoma"/>
              </a:rPr>
              <a:t>scaled score is based on their raw </a:t>
            </a:r>
            <a:r>
              <a:rPr lang="en-GB" dirty="0" smtClean="0">
                <a:latin typeface="Tahoma"/>
                <a:cs typeface="Tahoma"/>
              </a:rPr>
              <a:t>score.</a:t>
            </a:r>
          </a:p>
          <a:p>
            <a:r>
              <a:rPr lang="en-GB" dirty="0" smtClean="0">
                <a:latin typeface="Tahoma"/>
                <a:cs typeface="Tahoma"/>
              </a:rPr>
              <a:t>The </a:t>
            </a:r>
            <a:r>
              <a:rPr lang="en-GB" dirty="0">
                <a:latin typeface="Tahoma"/>
                <a:cs typeface="Tahoma"/>
              </a:rPr>
              <a:t>raw score is the total number of marks a </a:t>
            </a:r>
            <a:r>
              <a:rPr lang="en-GB" dirty="0" smtClean="0">
                <a:latin typeface="Tahoma"/>
                <a:cs typeface="Tahoma"/>
              </a:rPr>
              <a:t>child receives </a:t>
            </a:r>
            <a:r>
              <a:rPr lang="en-GB" dirty="0">
                <a:latin typeface="Tahoma"/>
                <a:cs typeface="Tahoma"/>
              </a:rPr>
              <a:t>in a test, based on the number of questions they answer correctly. </a:t>
            </a:r>
            <a:endParaRPr lang="en-GB" dirty="0" smtClean="0">
              <a:latin typeface="Tahoma"/>
              <a:cs typeface="Tahoma"/>
            </a:endParaRPr>
          </a:p>
          <a:p>
            <a:r>
              <a:rPr lang="en-GB" dirty="0" smtClean="0">
                <a:latin typeface="Tahoma"/>
                <a:cs typeface="Tahoma"/>
              </a:rPr>
              <a:t>The </a:t>
            </a:r>
            <a:r>
              <a:rPr lang="en-GB" dirty="0">
                <a:latin typeface="Tahoma"/>
                <a:cs typeface="Tahoma"/>
              </a:rPr>
              <a:t>pupil’s raw score is translated into a scaled score using a conversion table. </a:t>
            </a:r>
            <a:endParaRPr lang="en-GB" dirty="0" smtClean="0">
              <a:latin typeface="Tahoma"/>
              <a:cs typeface="Tahoma"/>
            </a:endParaRPr>
          </a:p>
          <a:p>
            <a:r>
              <a:rPr lang="en-GB" dirty="0" smtClean="0">
                <a:latin typeface="Tahoma"/>
                <a:cs typeface="Tahoma"/>
              </a:rPr>
              <a:t>For </a:t>
            </a:r>
            <a:r>
              <a:rPr lang="en-GB" dirty="0">
                <a:latin typeface="Tahoma"/>
                <a:cs typeface="Tahoma"/>
              </a:rPr>
              <a:t>the KS1 tests a scaled score of 100 represents the ‘expected standard’.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ahoma"/>
                <a:cs typeface="Tahoma"/>
              </a:rPr>
              <a:t>Scaled Scores</a:t>
            </a:r>
            <a:endParaRPr lang="en-GB" b="1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73542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Year group moderation</a:t>
            </a:r>
          </a:p>
          <a:p>
            <a:r>
              <a:rPr lang="en-GB" dirty="0" smtClean="0"/>
              <a:t>School moderation</a:t>
            </a:r>
          </a:p>
          <a:p>
            <a:r>
              <a:rPr lang="en-GB" dirty="0" smtClean="0"/>
              <a:t>Other local schools moderation</a:t>
            </a:r>
          </a:p>
          <a:p>
            <a:r>
              <a:rPr lang="en-GB" dirty="0" smtClean="0"/>
              <a:t>Trafford teaching schools moderation</a:t>
            </a:r>
          </a:p>
          <a:p>
            <a:r>
              <a:rPr lang="en-GB" dirty="0" smtClean="0"/>
              <a:t>Trafford Authority moderation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Moderation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514241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latin typeface="Tahoma"/>
                <a:cs typeface="Tahoma"/>
              </a:rPr>
              <a:t>Day </a:t>
            </a:r>
            <a:r>
              <a:rPr lang="en-GB" dirty="0">
                <a:latin typeface="Tahoma"/>
                <a:cs typeface="Tahoma"/>
              </a:rPr>
              <a:t>to day, lesson to lesson formative assessment against the new National Curriculum </a:t>
            </a:r>
            <a:r>
              <a:rPr lang="en-GB" dirty="0" smtClean="0">
                <a:latin typeface="Tahoma"/>
                <a:cs typeface="Tahoma"/>
              </a:rPr>
              <a:t>objectives/lesson objectives.</a:t>
            </a:r>
            <a:endParaRPr lang="en-GB" dirty="0">
              <a:latin typeface="Tahoma"/>
              <a:cs typeface="Tahoma"/>
            </a:endParaRPr>
          </a:p>
          <a:p>
            <a:r>
              <a:rPr lang="en-GB" dirty="0" smtClean="0">
                <a:latin typeface="Tahoma"/>
                <a:cs typeface="Tahoma"/>
              </a:rPr>
              <a:t>Talking </a:t>
            </a:r>
            <a:r>
              <a:rPr lang="en-GB" dirty="0">
                <a:latin typeface="Tahoma"/>
                <a:cs typeface="Tahoma"/>
              </a:rPr>
              <a:t>to and questioning </a:t>
            </a:r>
            <a:r>
              <a:rPr lang="en-GB" dirty="0" smtClean="0">
                <a:latin typeface="Tahoma"/>
                <a:cs typeface="Tahoma"/>
              </a:rPr>
              <a:t>children.</a:t>
            </a:r>
            <a:endParaRPr lang="en-GB" dirty="0">
              <a:latin typeface="Tahoma"/>
              <a:cs typeface="Tahoma"/>
            </a:endParaRPr>
          </a:p>
          <a:p>
            <a:r>
              <a:rPr lang="en-GB" dirty="0" smtClean="0">
                <a:latin typeface="Tahoma"/>
                <a:cs typeface="Tahoma"/>
              </a:rPr>
              <a:t>Observing children.</a:t>
            </a:r>
            <a:endParaRPr lang="en-GB" dirty="0">
              <a:latin typeface="Tahoma"/>
              <a:cs typeface="Tahoma"/>
            </a:endParaRPr>
          </a:p>
          <a:p>
            <a:r>
              <a:rPr lang="en-GB" dirty="0" smtClean="0">
                <a:latin typeface="Tahoma"/>
                <a:cs typeface="Tahoma"/>
              </a:rPr>
              <a:t>Marking books.</a:t>
            </a:r>
            <a:endParaRPr lang="en-GB" dirty="0">
              <a:latin typeface="Tahoma"/>
              <a:cs typeface="Tahoma"/>
            </a:endParaRPr>
          </a:p>
          <a:p>
            <a:r>
              <a:rPr lang="en-GB" dirty="0" smtClean="0">
                <a:latin typeface="Tahoma"/>
                <a:cs typeface="Tahoma"/>
              </a:rPr>
              <a:t>Ongoing tests </a:t>
            </a:r>
            <a:r>
              <a:rPr lang="en-GB" dirty="0">
                <a:latin typeface="Tahoma"/>
                <a:cs typeface="Tahoma"/>
              </a:rPr>
              <a:t>for gap analysis to inform planning</a:t>
            </a:r>
            <a:r>
              <a:rPr lang="en-GB" dirty="0" smtClean="0">
                <a:latin typeface="Tahoma"/>
                <a:cs typeface="Tahoma"/>
              </a:rPr>
              <a:t>.</a:t>
            </a:r>
          </a:p>
          <a:p>
            <a:r>
              <a:rPr lang="en-GB" dirty="0" err="1" smtClean="0">
                <a:latin typeface="Tahoma"/>
                <a:cs typeface="Tahoma"/>
              </a:rPr>
              <a:t>Pira</a:t>
            </a:r>
            <a:r>
              <a:rPr lang="en-GB" dirty="0" smtClean="0">
                <a:latin typeface="Tahoma"/>
                <a:cs typeface="Tahoma"/>
              </a:rPr>
              <a:t>/Puma reading and Maths tests</a:t>
            </a:r>
          </a:p>
          <a:p>
            <a:r>
              <a:rPr lang="en-GB" dirty="0" smtClean="0">
                <a:latin typeface="Tahoma"/>
                <a:cs typeface="Tahoma"/>
              </a:rPr>
              <a:t>Self assessment.</a:t>
            </a:r>
          </a:p>
          <a:p>
            <a:r>
              <a:rPr lang="en-GB" dirty="0" smtClean="0">
                <a:latin typeface="Tahoma"/>
                <a:cs typeface="Tahoma"/>
              </a:rPr>
              <a:t>Pupil conferencing </a:t>
            </a:r>
            <a:endParaRPr lang="en-GB" dirty="0">
              <a:latin typeface="Tahoma"/>
              <a:cs typeface="Tahoma"/>
            </a:endParaRPr>
          </a:p>
          <a:p>
            <a:pPr marL="0" indent="0">
              <a:buNone/>
            </a:pPr>
            <a:endParaRPr lang="en-GB" dirty="0">
              <a:latin typeface="Tahoma"/>
              <a:cs typeface="Tahom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 </a:t>
            </a:r>
            <a:r>
              <a:rPr lang="en-GB" b="1" dirty="0" smtClean="0">
                <a:latin typeface="Tahoma"/>
                <a:cs typeface="Tahoma"/>
              </a:rPr>
              <a:t>Ongoing assessment at </a:t>
            </a:r>
            <a:r>
              <a:rPr lang="en-GB" b="1" dirty="0" err="1">
                <a:latin typeface="Tahoma"/>
                <a:cs typeface="Tahoma"/>
              </a:rPr>
              <a:t>T</a:t>
            </a:r>
            <a:r>
              <a:rPr lang="en-GB" b="1" dirty="0" err="1" smtClean="0">
                <a:latin typeface="Tahoma"/>
                <a:cs typeface="Tahoma"/>
              </a:rPr>
              <a:t>emplemoor</a:t>
            </a:r>
            <a:endParaRPr lang="en-GB" b="1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11171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latin typeface="Tahoma"/>
                <a:cs typeface="Tahoma"/>
              </a:rPr>
              <a:t>Enjoy learning.</a:t>
            </a:r>
          </a:p>
          <a:p>
            <a:r>
              <a:rPr lang="en-GB" dirty="0" smtClean="0">
                <a:latin typeface="Tahoma"/>
                <a:cs typeface="Tahoma"/>
              </a:rPr>
              <a:t>Becoming a life long learner.</a:t>
            </a:r>
          </a:p>
          <a:p>
            <a:r>
              <a:rPr lang="en-GB" dirty="0" smtClean="0">
                <a:latin typeface="Tahoma"/>
                <a:cs typeface="Tahoma"/>
              </a:rPr>
              <a:t>Resilience.</a:t>
            </a:r>
          </a:p>
          <a:p>
            <a:r>
              <a:rPr lang="en-GB" dirty="0" smtClean="0">
                <a:latin typeface="Tahoma"/>
                <a:cs typeface="Tahoma"/>
              </a:rPr>
              <a:t>Determination.</a:t>
            </a:r>
          </a:p>
          <a:p>
            <a:r>
              <a:rPr lang="en-GB" dirty="0" smtClean="0">
                <a:latin typeface="Tahoma"/>
                <a:cs typeface="Tahoma"/>
              </a:rPr>
              <a:t>Positive attitude.</a:t>
            </a:r>
          </a:p>
          <a:p>
            <a:r>
              <a:rPr lang="en-GB" dirty="0" smtClean="0">
                <a:latin typeface="Tahoma"/>
                <a:cs typeface="Tahoma"/>
              </a:rPr>
              <a:t>Kindness to others.</a:t>
            </a:r>
          </a:p>
          <a:p>
            <a:r>
              <a:rPr lang="en-GB" dirty="0" smtClean="0">
                <a:latin typeface="Tahoma"/>
                <a:cs typeface="Tahoma"/>
              </a:rPr>
              <a:t>Communication. </a:t>
            </a:r>
          </a:p>
          <a:p>
            <a:r>
              <a:rPr lang="en-GB" dirty="0" smtClean="0">
                <a:latin typeface="Tahoma"/>
                <a:cs typeface="Tahoma"/>
              </a:rPr>
              <a:t>Respect and tolerance.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atin typeface="Tahoma"/>
                <a:cs typeface="Tahoma"/>
              </a:rPr>
              <a:t>The whole child (Our Templemoor aims)</a:t>
            </a:r>
            <a:endParaRPr lang="en-GB" b="1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06355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Learn number bonds</a:t>
            </a:r>
          </a:p>
          <a:p>
            <a:r>
              <a:rPr lang="en-GB" dirty="0" smtClean="0"/>
              <a:t>Play times tables games</a:t>
            </a:r>
          </a:p>
          <a:p>
            <a:r>
              <a:rPr lang="en-GB" smtClean="0"/>
              <a:t>Play mental </a:t>
            </a:r>
            <a:r>
              <a:rPr lang="en-GB" dirty="0" smtClean="0"/>
              <a:t>maths games, including counting in different amounts,  forwards and backwards</a:t>
            </a:r>
          </a:p>
          <a:p>
            <a:r>
              <a:rPr lang="en-GB" dirty="0" smtClean="0"/>
              <a:t>Encourage opportunities for telling the time</a:t>
            </a:r>
          </a:p>
          <a:p>
            <a:r>
              <a:rPr lang="en-GB" dirty="0" smtClean="0"/>
              <a:t>Identify, weigh or measure quantities and amounts in the kitchen or in recipes</a:t>
            </a:r>
          </a:p>
          <a:p>
            <a:r>
              <a:rPr lang="en-GB" dirty="0" smtClean="0"/>
              <a:t>Play games involving  numbers or logic such as dominoes, card games, draughts or chess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How to Help your Child with </a:t>
            </a:r>
            <a:r>
              <a:rPr lang="en-GB" dirty="0" smtClean="0"/>
              <a:t>Maths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083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Listening to your child read can take many forms:</a:t>
            </a:r>
          </a:p>
          <a:p>
            <a:r>
              <a:rPr lang="en-GB" dirty="0" smtClean="0"/>
              <a:t>Focus on developing an enjoyment and love of reading.</a:t>
            </a:r>
          </a:p>
          <a:p>
            <a:r>
              <a:rPr lang="en-GB" dirty="0" smtClean="0"/>
              <a:t>Enjoy stories together - reading stories to your child is equally as important as listening to your child read</a:t>
            </a:r>
          </a:p>
          <a:p>
            <a:r>
              <a:rPr lang="en-GB" dirty="0" smtClean="0"/>
              <a:t>Read a little at a time often.</a:t>
            </a:r>
          </a:p>
          <a:p>
            <a:r>
              <a:rPr lang="en-GB" dirty="0" smtClean="0"/>
              <a:t>Talk about the story before, during and afterwards - discuss the plot, the characters, their feelings and actions, how it makes you feel, predict what will happen and encourage your child to have their own opinions.</a:t>
            </a:r>
          </a:p>
          <a:p>
            <a:r>
              <a:rPr lang="en-GB" dirty="0" smtClean="0"/>
              <a:t>Look up definitions of words together - you could use a dictionary, the internet or an app on a phone or tablet</a:t>
            </a:r>
          </a:p>
          <a:p>
            <a:r>
              <a:rPr lang="en-GB" dirty="0" smtClean="0"/>
              <a:t>All reading is valuable – it doesn’t have to be just stories. Reading can involve anything from fiction, non fiction, poetry, newspapers, magazines, football programmes</a:t>
            </a:r>
          </a:p>
          <a:p>
            <a:r>
              <a:rPr lang="en-GB" dirty="0" smtClean="0"/>
              <a:t>Visit the local library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to Help your </a:t>
            </a:r>
            <a:r>
              <a:rPr lang="en-GB" smtClean="0"/>
              <a:t>Child with Reading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515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Practise and learn weekly spelling lists</a:t>
            </a:r>
          </a:p>
          <a:p>
            <a:r>
              <a:rPr lang="en-GB" dirty="0" smtClean="0"/>
              <a:t>Encourage opportunities for writing such as cards to family or friends, shopping lists, notes or reminders, stories or poems</a:t>
            </a:r>
          </a:p>
          <a:p>
            <a:r>
              <a:rPr lang="en-GB" dirty="0" smtClean="0"/>
              <a:t>Write together – be a good role model for writing</a:t>
            </a:r>
          </a:p>
          <a:p>
            <a:r>
              <a:rPr lang="en-GB" dirty="0" smtClean="0"/>
              <a:t>Allow your child to use a computer for word processing, which will allow for  editing and correcting of errors without lots of crossings out</a:t>
            </a:r>
          </a:p>
          <a:p>
            <a:r>
              <a:rPr lang="en-GB" dirty="0" smtClean="0"/>
              <a:t>Remember that good readers become good writers! Identify good writing features when reading (e.g. vocabulary, sentences structure, punctuation)</a:t>
            </a:r>
          </a:p>
          <a:p>
            <a:r>
              <a:rPr lang="en-GB" dirty="0" smtClean="0"/>
              <a:t>Show your appreciation: praise and encourage, even for small success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to Help your Child with Writing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6161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147248" cy="4785395"/>
          </a:xfrm>
        </p:spPr>
        <p:txBody>
          <a:bodyPr>
            <a:normAutofit fontScale="92500"/>
          </a:bodyPr>
          <a:lstStyle/>
          <a:p>
            <a:endParaRPr lang="en-GB" sz="3800" dirty="0" smtClean="0">
              <a:latin typeface="Tahoma"/>
              <a:cs typeface="Tahoma"/>
            </a:endParaRPr>
          </a:p>
          <a:p>
            <a:endParaRPr lang="en-GB" sz="3800" dirty="0">
              <a:latin typeface="Tahoma"/>
              <a:cs typeface="Tahoma"/>
            </a:endParaRPr>
          </a:p>
          <a:p>
            <a:r>
              <a:rPr lang="en-GB" sz="3800" dirty="0" smtClean="0">
                <a:latin typeface="Tahoma"/>
                <a:cs typeface="Tahoma"/>
              </a:rPr>
              <a:t>The National Curriculum.</a:t>
            </a:r>
          </a:p>
          <a:p>
            <a:r>
              <a:rPr lang="en-GB" sz="3800" dirty="0" smtClean="0">
                <a:latin typeface="Tahoma"/>
                <a:cs typeface="Tahoma"/>
              </a:rPr>
              <a:t>Statutory </a:t>
            </a:r>
            <a:r>
              <a:rPr lang="en-GB" sz="3800" dirty="0">
                <a:latin typeface="Tahoma"/>
                <a:cs typeface="Tahoma"/>
              </a:rPr>
              <a:t>a</a:t>
            </a:r>
            <a:r>
              <a:rPr lang="en-GB" sz="3800" dirty="0" smtClean="0">
                <a:latin typeface="Tahoma"/>
                <a:cs typeface="Tahoma"/>
              </a:rPr>
              <a:t>ssessment at Templemoor.</a:t>
            </a:r>
            <a:endParaRPr lang="en-GB" sz="3800" dirty="0">
              <a:latin typeface="Tahoma"/>
              <a:cs typeface="Tahoma"/>
            </a:endParaRPr>
          </a:p>
          <a:p>
            <a:r>
              <a:rPr lang="en-GB" sz="3800" dirty="0" smtClean="0">
                <a:latin typeface="Tahoma"/>
                <a:cs typeface="Tahoma"/>
              </a:rPr>
              <a:t>Ongoing assessment </a:t>
            </a:r>
            <a:r>
              <a:rPr lang="en-GB" sz="3800" dirty="0">
                <a:latin typeface="Tahoma"/>
                <a:cs typeface="Tahoma"/>
              </a:rPr>
              <a:t>at </a:t>
            </a:r>
            <a:r>
              <a:rPr lang="en-GB" sz="3800" dirty="0" err="1" smtClean="0">
                <a:latin typeface="Tahoma"/>
                <a:cs typeface="Tahoma"/>
              </a:rPr>
              <a:t>Templemoor</a:t>
            </a:r>
            <a:r>
              <a:rPr lang="en-GB" sz="3800" dirty="0" smtClean="0">
                <a:latin typeface="Tahoma"/>
                <a:cs typeface="Tahoma"/>
              </a:rPr>
              <a:t>.</a:t>
            </a:r>
          </a:p>
          <a:p>
            <a:r>
              <a:rPr lang="en-GB" sz="3800" dirty="0" smtClean="0">
                <a:latin typeface="Tahoma"/>
                <a:cs typeface="Tahoma"/>
              </a:rPr>
              <a:t>How you can help your child at home. </a:t>
            </a:r>
            <a:endParaRPr lang="en-GB" sz="3800" dirty="0">
              <a:latin typeface="Tahoma"/>
              <a:cs typeface="Tahoma"/>
            </a:endParaRPr>
          </a:p>
          <a:p>
            <a:endParaRPr lang="en-GB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b="1" dirty="0" smtClean="0">
                <a:latin typeface="Tahoma"/>
                <a:cs typeface="Tahoma"/>
              </a:rPr>
              <a:t>Aims of the session</a:t>
            </a:r>
            <a:endParaRPr lang="en-GB" b="1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04677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 smtClean="0">
                <a:latin typeface="Tahoma"/>
                <a:cs typeface="Tahoma"/>
              </a:rPr>
              <a:t>The national curriculum started in </a:t>
            </a:r>
            <a:r>
              <a:rPr lang="en-GB" b="1" dirty="0" smtClean="0">
                <a:latin typeface="Tahoma"/>
                <a:cs typeface="Tahoma"/>
              </a:rPr>
              <a:t>2014</a:t>
            </a:r>
            <a:r>
              <a:rPr lang="en-GB" dirty="0" smtClean="0">
                <a:latin typeface="Tahoma"/>
                <a:cs typeface="Tahoma"/>
              </a:rPr>
              <a:t>. Your children were taught the new curriculum in Year 1. </a:t>
            </a:r>
          </a:p>
          <a:p>
            <a:pPr algn="just"/>
            <a:r>
              <a:rPr lang="en-GB" dirty="0" smtClean="0">
                <a:latin typeface="Tahoma"/>
                <a:cs typeface="Tahoma"/>
              </a:rPr>
              <a:t>The main aim of the curriculum is to raise standards.</a:t>
            </a:r>
          </a:p>
          <a:p>
            <a:pPr algn="just"/>
            <a:r>
              <a:rPr lang="en-GB" dirty="0">
                <a:latin typeface="Tahoma"/>
                <a:cs typeface="Tahoma"/>
              </a:rPr>
              <a:t>T</a:t>
            </a:r>
            <a:r>
              <a:rPr lang="en-GB" dirty="0" smtClean="0">
                <a:latin typeface="Tahoma"/>
                <a:cs typeface="Tahoma"/>
              </a:rPr>
              <a:t>he curriculum is more challenging and sets high expectations which all schools are having to work hard to meet.</a:t>
            </a:r>
          </a:p>
          <a:p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ahoma"/>
                <a:cs typeface="Tahoma"/>
              </a:rPr>
              <a:t>National Curriculum 2014</a:t>
            </a:r>
            <a:endParaRPr lang="en-GB" b="1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09614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latin typeface="Tahoma"/>
                <a:cs typeface="Tahoma"/>
              </a:rPr>
              <a:t>Age related expectations </a:t>
            </a:r>
            <a:r>
              <a:rPr lang="en-GB" dirty="0" smtClean="0">
                <a:latin typeface="Tahoma"/>
                <a:cs typeface="Tahoma"/>
              </a:rPr>
              <a:t>are a </a:t>
            </a:r>
            <a:r>
              <a:rPr lang="en-GB" b="1" dirty="0" smtClean="0">
                <a:latin typeface="Tahoma"/>
                <a:cs typeface="Tahoma"/>
              </a:rPr>
              <a:t>set of benchmarks </a:t>
            </a:r>
            <a:r>
              <a:rPr lang="en-GB" dirty="0" smtClean="0">
                <a:latin typeface="Tahoma"/>
                <a:cs typeface="Tahoma"/>
              </a:rPr>
              <a:t>which relate to the degree of understanding that your child has throughout the year. They are linked specifically to the year group that they are in.</a:t>
            </a:r>
          </a:p>
          <a:p>
            <a:r>
              <a:rPr lang="en-GB" dirty="0" smtClean="0">
                <a:latin typeface="Tahoma"/>
                <a:cs typeface="Tahoma"/>
              </a:rPr>
              <a:t>In Year 2 there is a national assessment framework which teachers assess from. </a:t>
            </a:r>
            <a:endParaRPr lang="en-GB" dirty="0">
              <a:latin typeface="Tahoma"/>
              <a:cs typeface="Tahoma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ahoma"/>
                <a:cs typeface="Tahoma"/>
              </a:rPr>
              <a:t>Age Related Expectations</a:t>
            </a:r>
            <a:endParaRPr lang="en-GB" b="1" dirty="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>
                <a:latin typeface="Tahoma"/>
                <a:cs typeface="Tahoma"/>
              </a:rPr>
              <a:t>At the end of  </a:t>
            </a:r>
            <a:r>
              <a:rPr lang="en-GB" b="1" dirty="0" smtClean="0">
                <a:latin typeface="Tahoma"/>
                <a:cs typeface="Tahoma"/>
              </a:rPr>
              <a:t>Reception </a:t>
            </a:r>
            <a:r>
              <a:rPr lang="en-GB" dirty="0" smtClean="0">
                <a:latin typeface="Tahoma"/>
                <a:cs typeface="Tahoma"/>
              </a:rPr>
              <a:t>children leave judged </a:t>
            </a:r>
            <a:r>
              <a:rPr lang="en-GB" dirty="0">
                <a:latin typeface="Tahoma"/>
                <a:cs typeface="Tahoma"/>
              </a:rPr>
              <a:t>as either:</a:t>
            </a:r>
          </a:p>
          <a:p>
            <a:pPr marL="0" indent="0">
              <a:buNone/>
            </a:pPr>
            <a:r>
              <a:rPr lang="en-GB" dirty="0">
                <a:latin typeface="Tahoma"/>
                <a:cs typeface="Tahoma"/>
              </a:rPr>
              <a:t>1 </a:t>
            </a:r>
            <a:r>
              <a:rPr lang="en-GB" dirty="0" smtClean="0">
                <a:latin typeface="Tahoma"/>
                <a:cs typeface="Tahoma"/>
              </a:rPr>
              <a:t>= Working towards the EYFS expectations</a:t>
            </a:r>
            <a:r>
              <a:rPr lang="en-GB" dirty="0">
                <a:latin typeface="Tahoma"/>
                <a:cs typeface="Tahoma"/>
              </a:rPr>
              <a:t> </a:t>
            </a:r>
            <a:r>
              <a:rPr lang="en-GB" dirty="0" smtClean="0">
                <a:latin typeface="Tahoma"/>
                <a:cs typeface="Tahoma"/>
              </a:rPr>
              <a:t>(emerging).</a:t>
            </a:r>
            <a:endParaRPr lang="en-GB" dirty="0">
              <a:latin typeface="Tahoma"/>
              <a:cs typeface="Tahoma"/>
            </a:endParaRPr>
          </a:p>
          <a:p>
            <a:pPr marL="0" indent="0">
              <a:buNone/>
            </a:pPr>
            <a:r>
              <a:rPr lang="en-GB" dirty="0">
                <a:latin typeface="Tahoma"/>
                <a:cs typeface="Tahoma"/>
              </a:rPr>
              <a:t>2 = </a:t>
            </a:r>
            <a:r>
              <a:rPr lang="en-GB" dirty="0" smtClean="0">
                <a:latin typeface="Tahoma"/>
                <a:cs typeface="Tahoma"/>
              </a:rPr>
              <a:t>Working at expectations (expected). </a:t>
            </a:r>
            <a:endParaRPr lang="en-GB" dirty="0">
              <a:latin typeface="Tahoma"/>
              <a:cs typeface="Tahoma"/>
            </a:endParaRPr>
          </a:p>
          <a:p>
            <a:pPr marL="0" indent="0">
              <a:buNone/>
            </a:pPr>
            <a:r>
              <a:rPr lang="en-GB" dirty="0">
                <a:latin typeface="Tahoma"/>
                <a:cs typeface="Tahoma"/>
              </a:rPr>
              <a:t>3 = </a:t>
            </a:r>
            <a:r>
              <a:rPr lang="en-GB" dirty="0" smtClean="0">
                <a:latin typeface="Tahoma"/>
                <a:cs typeface="Tahoma"/>
              </a:rPr>
              <a:t>Working at a greater depth within the expected expectations (exceeding).</a:t>
            </a:r>
            <a:endParaRPr lang="en-GB" b="1" dirty="0">
              <a:latin typeface="Tahoma"/>
              <a:cs typeface="Tahoma"/>
            </a:endParaRPr>
          </a:p>
          <a:p>
            <a:pPr marL="0" indent="0">
              <a:buNone/>
            </a:pPr>
            <a:r>
              <a:rPr lang="en-GB" dirty="0" smtClean="0">
                <a:latin typeface="Tahoma"/>
                <a:cs typeface="Tahoma"/>
              </a:rPr>
              <a:t>•  </a:t>
            </a:r>
            <a:r>
              <a:rPr lang="en-GB" b="1" dirty="0" smtClean="0">
                <a:latin typeface="Tahoma"/>
                <a:cs typeface="Tahoma"/>
              </a:rPr>
              <a:t>Year 1</a:t>
            </a:r>
            <a:r>
              <a:rPr lang="en-GB" dirty="0" smtClean="0">
                <a:latin typeface="Tahoma"/>
                <a:cs typeface="Tahoma"/>
              </a:rPr>
              <a:t> children take a Phonics screening check  in June.  Children </a:t>
            </a:r>
            <a:r>
              <a:rPr lang="en-GB" dirty="0">
                <a:latin typeface="Tahoma"/>
                <a:cs typeface="Tahoma"/>
              </a:rPr>
              <a:t>are judged as:</a:t>
            </a:r>
          </a:p>
          <a:p>
            <a:pPr marL="0" indent="0">
              <a:buNone/>
            </a:pPr>
            <a:r>
              <a:rPr lang="en-GB" dirty="0" smtClean="0">
                <a:latin typeface="Tahoma"/>
                <a:cs typeface="Tahoma"/>
              </a:rPr>
              <a:t>Meeting </a:t>
            </a:r>
            <a:r>
              <a:rPr lang="en-GB" dirty="0">
                <a:latin typeface="Tahoma"/>
                <a:cs typeface="Tahoma"/>
              </a:rPr>
              <a:t>the Phonics decoding </a:t>
            </a:r>
            <a:r>
              <a:rPr lang="en-GB" dirty="0" smtClean="0">
                <a:latin typeface="Tahoma"/>
                <a:cs typeface="Tahoma"/>
              </a:rPr>
              <a:t>standard </a:t>
            </a:r>
            <a:r>
              <a:rPr lang="en-GB" dirty="0">
                <a:latin typeface="Tahoma"/>
                <a:cs typeface="Tahoma"/>
              </a:rPr>
              <a:t>or </a:t>
            </a:r>
            <a:r>
              <a:rPr lang="en-GB" dirty="0" smtClean="0">
                <a:latin typeface="Tahoma"/>
                <a:cs typeface="Tahoma"/>
              </a:rPr>
              <a:t>working </a:t>
            </a:r>
            <a:r>
              <a:rPr lang="en-GB" dirty="0">
                <a:latin typeface="Tahoma"/>
                <a:cs typeface="Tahoma"/>
              </a:rPr>
              <a:t>towards. </a:t>
            </a:r>
            <a:r>
              <a:rPr lang="en-GB" dirty="0" smtClean="0">
                <a:latin typeface="Tahoma"/>
                <a:cs typeface="Tahoma"/>
              </a:rPr>
              <a:t>If children do not meet the standard then they must repeat the check in Year 2.  </a:t>
            </a:r>
          </a:p>
          <a:p>
            <a:r>
              <a:rPr lang="en-GB" b="1" dirty="0" smtClean="0">
                <a:latin typeface="Tahoma"/>
                <a:cs typeface="Tahoma"/>
              </a:rPr>
              <a:t>Year 2 tests </a:t>
            </a:r>
            <a:r>
              <a:rPr lang="en-GB" dirty="0" smtClean="0">
                <a:latin typeface="Tahoma"/>
                <a:cs typeface="Tahoma"/>
              </a:rPr>
              <a:t>(SAT’s). </a:t>
            </a:r>
            <a:endParaRPr lang="en-GB" dirty="0">
              <a:latin typeface="Tahoma"/>
              <a:cs typeface="Tahom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Statutory Assessment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55571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>
              <a:latin typeface="Tahoma"/>
              <a:cs typeface="Tahoma"/>
            </a:endParaRPr>
          </a:p>
          <a:p>
            <a:r>
              <a:rPr lang="en-GB" dirty="0" smtClean="0">
                <a:latin typeface="Tahoma"/>
                <a:cs typeface="Tahoma"/>
              </a:rPr>
              <a:t>Children will be assessed at </a:t>
            </a:r>
            <a:r>
              <a:rPr lang="en-GB" dirty="0">
                <a:latin typeface="Tahoma"/>
                <a:cs typeface="Tahoma"/>
              </a:rPr>
              <a:t>the end of KS1 </a:t>
            </a:r>
            <a:r>
              <a:rPr lang="en-GB" dirty="0" smtClean="0">
                <a:latin typeface="Tahoma"/>
                <a:cs typeface="Tahoma"/>
              </a:rPr>
              <a:t>in reading, writing and mathematics as meeting 1 of 3 standards:</a:t>
            </a:r>
            <a:endParaRPr lang="en-GB" dirty="0">
              <a:latin typeface="Tahoma"/>
              <a:cs typeface="Tahoma"/>
            </a:endParaRPr>
          </a:p>
          <a:p>
            <a:pPr marL="0" indent="0">
              <a:buNone/>
            </a:pPr>
            <a:r>
              <a:rPr lang="en-GB" dirty="0" smtClean="0">
                <a:latin typeface="Tahoma"/>
                <a:cs typeface="Tahoma"/>
              </a:rPr>
              <a:t>Working </a:t>
            </a:r>
            <a:r>
              <a:rPr lang="en-GB" b="1" dirty="0" smtClean="0">
                <a:latin typeface="Tahoma"/>
                <a:cs typeface="Tahoma"/>
              </a:rPr>
              <a:t>towards</a:t>
            </a:r>
            <a:r>
              <a:rPr lang="en-GB" dirty="0" smtClean="0">
                <a:latin typeface="Tahoma"/>
                <a:cs typeface="Tahoma"/>
              </a:rPr>
              <a:t> the expected standard.</a:t>
            </a:r>
          </a:p>
          <a:p>
            <a:pPr marL="0" indent="0">
              <a:buNone/>
            </a:pPr>
            <a:r>
              <a:rPr lang="en-GB" dirty="0" smtClean="0">
                <a:latin typeface="Tahoma"/>
                <a:cs typeface="Tahoma"/>
              </a:rPr>
              <a:t>Working </a:t>
            </a:r>
            <a:r>
              <a:rPr lang="en-GB" b="1" dirty="0" smtClean="0">
                <a:latin typeface="Tahoma"/>
                <a:cs typeface="Tahoma"/>
              </a:rPr>
              <a:t>at the expected </a:t>
            </a:r>
            <a:r>
              <a:rPr lang="en-GB" dirty="0" smtClean="0">
                <a:latin typeface="Tahoma"/>
                <a:cs typeface="Tahoma"/>
              </a:rPr>
              <a:t>standard.</a:t>
            </a:r>
          </a:p>
          <a:p>
            <a:pPr marL="0" indent="0">
              <a:buNone/>
            </a:pPr>
            <a:r>
              <a:rPr lang="en-GB" dirty="0" smtClean="0">
                <a:latin typeface="Tahoma"/>
                <a:cs typeface="Tahoma"/>
              </a:rPr>
              <a:t>Working at </a:t>
            </a:r>
            <a:r>
              <a:rPr lang="en-GB" b="1" dirty="0" smtClean="0">
                <a:latin typeface="Tahoma"/>
                <a:cs typeface="Tahoma"/>
              </a:rPr>
              <a:t>greater depth </a:t>
            </a:r>
            <a:r>
              <a:rPr lang="en-GB" dirty="0" smtClean="0">
                <a:latin typeface="Tahoma"/>
                <a:cs typeface="Tahoma"/>
              </a:rPr>
              <a:t>within the expected standard.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ahoma"/>
                <a:cs typeface="Tahoma"/>
              </a:rPr>
              <a:t>Assessment in Year 2 </a:t>
            </a:r>
            <a:endParaRPr lang="en-GB" b="1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60963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latin typeface="Tahoma"/>
                <a:cs typeface="Tahoma"/>
              </a:rPr>
              <a:t>English Reading </a:t>
            </a:r>
            <a:r>
              <a:rPr lang="en-GB" b="1" dirty="0">
                <a:latin typeface="Tahoma"/>
                <a:cs typeface="Tahoma"/>
              </a:rPr>
              <a:t>T</a:t>
            </a:r>
            <a:r>
              <a:rPr lang="en-GB" b="1" dirty="0" smtClean="0">
                <a:latin typeface="Tahoma"/>
                <a:cs typeface="Tahoma"/>
              </a:rPr>
              <a:t>est</a:t>
            </a:r>
            <a:endParaRPr lang="en-GB" b="1" dirty="0">
              <a:latin typeface="Tahoma"/>
              <a:cs typeface="Tahom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576" y="2132856"/>
            <a:ext cx="705678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>
              <a:latin typeface="Tahoma"/>
              <a:cs typeface="Tahom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latin typeface="Tahoma"/>
              <a:cs typeface="Tahoma"/>
            </a:endParaRPr>
          </a:p>
          <a:p>
            <a:pPr marL="342900" indent="-342900">
              <a:buFont typeface="Arial"/>
              <a:buChar char="•"/>
            </a:pPr>
            <a:r>
              <a:rPr lang="en-GB" sz="2400" b="1" dirty="0" smtClean="0">
                <a:latin typeface="Tahoma"/>
                <a:cs typeface="Tahoma"/>
              </a:rPr>
              <a:t>Reading paper 1 </a:t>
            </a:r>
            <a:r>
              <a:rPr lang="en-GB" sz="2400" dirty="0" smtClean="0">
                <a:latin typeface="Tahoma"/>
                <a:cs typeface="Tahoma"/>
              </a:rPr>
              <a:t>– combined reading and answer booklet.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Tahoma"/>
                <a:cs typeface="Tahoma"/>
              </a:rPr>
              <a:t> </a:t>
            </a:r>
            <a:r>
              <a:rPr lang="en-GB" sz="2400" b="1" dirty="0" smtClean="0">
                <a:latin typeface="Tahoma"/>
                <a:cs typeface="Tahoma"/>
              </a:rPr>
              <a:t>Reading paper 2 </a:t>
            </a:r>
            <a:r>
              <a:rPr lang="en-GB" sz="2400" dirty="0" smtClean="0">
                <a:latin typeface="Tahoma"/>
                <a:cs typeface="Tahoma"/>
              </a:rPr>
              <a:t>–  separate reading booklet and reading answer booklet. </a:t>
            </a:r>
          </a:p>
          <a:p>
            <a:r>
              <a:rPr lang="en-GB" sz="2400" dirty="0" smtClean="0">
                <a:latin typeface="Tahoma"/>
                <a:cs typeface="Tahoma"/>
              </a:rPr>
              <a:t>The new reading test has a greater emphasis on the comprehension elements of the new curriculum.</a:t>
            </a:r>
          </a:p>
          <a:p>
            <a:r>
              <a:rPr lang="en-GB" sz="2400" dirty="0" smtClean="0">
                <a:latin typeface="Tahoma"/>
                <a:cs typeface="Tahoma"/>
              </a:rPr>
              <a:t>Paper 1 - </a:t>
            </a:r>
            <a:r>
              <a:rPr lang="en-GB" sz="2400" dirty="0" err="1" smtClean="0">
                <a:latin typeface="Tahoma"/>
                <a:cs typeface="Tahoma"/>
              </a:rPr>
              <a:t>approx</a:t>
            </a:r>
            <a:r>
              <a:rPr lang="en-GB" sz="2400" dirty="0" smtClean="0">
                <a:latin typeface="Tahoma"/>
                <a:cs typeface="Tahoma"/>
              </a:rPr>
              <a:t> 30 minutes</a:t>
            </a:r>
          </a:p>
          <a:p>
            <a:r>
              <a:rPr lang="en-GB" sz="2400" dirty="0" smtClean="0">
                <a:latin typeface="Tahoma"/>
                <a:cs typeface="Tahoma"/>
              </a:rPr>
              <a:t>Paper 2 - approx 40 minutes</a:t>
            </a:r>
          </a:p>
        </p:txBody>
      </p:sp>
    </p:spTree>
    <p:extLst>
      <p:ext uri="{BB962C8B-B14F-4D97-AF65-F5344CB8AC3E}">
        <p14:creationId xmlns:p14="http://schemas.microsoft.com/office/powerpoint/2010/main" val="342520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90410" y="1514388"/>
            <a:ext cx="8229600" cy="4525963"/>
          </a:xfrm>
        </p:spPr>
        <p:txBody>
          <a:bodyPr>
            <a:normAutofit lnSpcReduction="10000"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>
                <a:latin typeface="Tahoma"/>
                <a:cs typeface="Tahoma"/>
              </a:rPr>
              <a:t>There are 2 papers which all children will sit.</a:t>
            </a:r>
          </a:p>
          <a:p>
            <a:r>
              <a:rPr lang="en-GB" dirty="0" smtClean="0">
                <a:latin typeface="Tahoma"/>
                <a:cs typeface="Tahoma"/>
              </a:rPr>
              <a:t>Paper 1 – arithmetic - assessing pupils confidence and mathematical fluency with whole numbers, place value and counting (approx. 20mins).</a:t>
            </a:r>
          </a:p>
          <a:p>
            <a:r>
              <a:rPr lang="en-GB" dirty="0" smtClean="0">
                <a:latin typeface="Tahoma"/>
                <a:cs typeface="Tahoma"/>
              </a:rPr>
              <a:t>Paper 2 – reasoning - assessing  pupils’ problem solving and reasoning skills (including 5 aural questions) approx. 35 </a:t>
            </a:r>
            <a:r>
              <a:rPr lang="en-GB" dirty="0" err="1" smtClean="0">
                <a:latin typeface="Tahoma"/>
                <a:cs typeface="Tahoma"/>
              </a:rPr>
              <a:t>mins</a:t>
            </a:r>
            <a:r>
              <a:rPr lang="en-GB" dirty="0" smtClean="0">
                <a:latin typeface="Tahoma"/>
                <a:cs typeface="Tahoma"/>
              </a:rPr>
              <a:t>.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>
                <a:latin typeface="Tahoma"/>
                <a:cs typeface="Tahoma"/>
              </a:rPr>
              <a:t>Mathematics Test</a:t>
            </a:r>
            <a:endParaRPr lang="en-GB" b="1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96426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Writing  is teacher assessed</a:t>
            </a:r>
          </a:p>
          <a:p>
            <a:r>
              <a:rPr lang="en-GB" dirty="0" smtClean="0"/>
              <a:t>New framework this year </a:t>
            </a:r>
          </a:p>
          <a:p>
            <a:r>
              <a:rPr lang="en-GB" dirty="0" smtClean="0"/>
              <a:t>Optional grammar,  punctuation and spelling test with an emphasis on the technical aspects of grammar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Writing assessment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1584698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883</TotalTime>
  <Words>925</Words>
  <Application>Microsoft Office PowerPoint</Application>
  <PresentationFormat>On-screen Show (4:3)</PresentationFormat>
  <Paragraphs>105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Waveform</vt:lpstr>
      <vt:lpstr>Templemoor Infant and Nursery School</vt:lpstr>
      <vt:lpstr>Aims of the session</vt:lpstr>
      <vt:lpstr>National Curriculum 2014</vt:lpstr>
      <vt:lpstr>Age Related Expectations</vt:lpstr>
      <vt:lpstr>Statutory Assessment </vt:lpstr>
      <vt:lpstr>Assessment in Year 2 </vt:lpstr>
      <vt:lpstr>English Reading Test</vt:lpstr>
      <vt:lpstr>Mathematics Test</vt:lpstr>
      <vt:lpstr>Writing assessment</vt:lpstr>
      <vt:lpstr>Scaled Scores</vt:lpstr>
      <vt:lpstr>Moderation</vt:lpstr>
      <vt:lpstr> Ongoing assessment at Templemoor</vt:lpstr>
      <vt:lpstr>The whole child (Our Templemoor aims)</vt:lpstr>
      <vt:lpstr>How to Help your Child with Maths</vt:lpstr>
      <vt:lpstr>How to Help your Child with Reading</vt:lpstr>
      <vt:lpstr>How to Help your Child with Writing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Templemoor Infant and Nursery School</dc:title>
  <dc:creator>Shirley Brown</dc:creator>
  <cp:lastModifiedBy>Stuart Hodgson</cp:lastModifiedBy>
  <cp:revision>75</cp:revision>
  <dcterms:created xsi:type="dcterms:W3CDTF">2015-11-29T10:23:33Z</dcterms:created>
  <dcterms:modified xsi:type="dcterms:W3CDTF">2017-11-02T15:02:06Z</dcterms:modified>
</cp:coreProperties>
</file>